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33"/>
  </p:notesMasterIdLst>
  <p:handoutMasterIdLst>
    <p:handoutMasterId r:id="rId34"/>
  </p:handoutMasterIdLst>
  <p:sldIdLst>
    <p:sldId id="353" r:id="rId2"/>
    <p:sldId id="354" r:id="rId3"/>
    <p:sldId id="355" r:id="rId4"/>
    <p:sldId id="356" r:id="rId5"/>
    <p:sldId id="357" r:id="rId6"/>
    <p:sldId id="392" r:id="rId7"/>
    <p:sldId id="358" r:id="rId8"/>
    <p:sldId id="359" r:id="rId9"/>
    <p:sldId id="360" r:id="rId10"/>
    <p:sldId id="299" r:id="rId11"/>
    <p:sldId id="361" r:id="rId12"/>
    <p:sldId id="362" r:id="rId13"/>
    <p:sldId id="363" r:id="rId14"/>
    <p:sldId id="365" r:id="rId15"/>
    <p:sldId id="367" r:id="rId16"/>
    <p:sldId id="368" r:id="rId17"/>
    <p:sldId id="372" r:id="rId18"/>
    <p:sldId id="373" r:id="rId19"/>
    <p:sldId id="380" r:id="rId20"/>
    <p:sldId id="384" r:id="rId21"/>
    <p:sldId id="395" r:id="rId22"/>
    <p:sldId id="383" r:id="rId23"/>
    <p:sldId id="396" r:id="rId24"/>
    <p:sldId id="397" r:id="rId25"/>
    <p:sldId id="385" r:id="rId26"/>
    <p:sldId id="398" r:id="rId27"/>
    <p:sldId id="386" r:id="rId28"/>
    <p:sldId id="387" r:id="rId29"/>
    <p:sldId id="393" r:id="rId30"/>
    <p:sldId id="388" r:id="rId31"/>
    <p:sldId id="391" r:id="rId32"/>
  </p:sldIdLst>
  <p:sldSz cx="9144000" cy="6858000" type="screen4x3"/>
  <p:notesSz cx="7104063" cy="10234613"/>
  <p:defaultTextStyle>
    <a:defPPr>
      <a:defRPr lang="pt-P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8" autoAdjust="0"/>
    <p:restoredTop sz="86420" autoAdjust="0"/>
  </p:normalViewPr>
  <p:slideViewPr>
    <p:cSldViewPr snapToGrid="0">
      <p:cViewPr varScale="1">
        <p:scale>
          <a:sx n="86" d="100"/>
          <a:sy n="86" d="100"/>
        </p:scale>
        <p:origin x="-1664" y="-10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25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Plan1!$B$1</c:f>
              <c:strCache>
                <c:ptCount val="1"/>
                <c:pt idx="0">
                  <c:v>gordura</c:v>
                </c:pt>
              </c:strCache>
            </c:strRef>
          </c:tx>
          <c:spPr>
            <a:solidFill>
              <a:schemeClr val="accent4">
                <a:lumMod val="75000"/>
              </a:schemeClr>
            </a:solidFill>
            <a:ln>
              <a:noFill/>
            </a:ln>
            <a:effectLst/>
          </c:spPr>
          <c:invertIfNegative val="0"/>
          <c:dLbls>
            <c:dLbl>
              <c:idx val="0"/>
              <c:tx>
                <c:rich>
                  <a:bodyPr/>
                  <a:lstStyle/>
                  <a:p>
                    <a:r>
                      <a:rPr lang="en-US" smtClean="0"/>
                      <a:t>GORDURA</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196" b="0" i="0" u="none" strike="noStrike" kern="1200" baseline="0" dirty="0" smtClean="0">
                        <a:solidFill>
                          <a:schemeClr val="tx1"/>
                        </a:solidFill>
                      </a:rPr>
                      <a:t>GORDURA</a:t>
                    </a:r>
                    <a:endParaRPr lang="en-US" sz="1196" b="0" i="0" u="none" strike="noStrike" kern="1200" baseline="0"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196" b="0" i="0" u="none" strike="noStrike" kern="1200" baseline="0" dirty="0" smtClean="0">
                        <a:solidFill>
                          <a:schemeClr val="tx1"/>
                        </a:solidFill>
                      </a:rPr>
                      <a:t>GORDURA</a:t>
                    </a:r>
                    <a:endParaRPr lang="en-US" sz="1196" b="0" i="0" u="none" strike="noStrike" kern="1200" baseline="0"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6"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Plan1!$A$2:$A$4</c:f>
              <c:strCache>
                <c:ptCount val="3"/>
                <c:pt idx="0">
                  <c:v>humano</c:v>
                </c:pt>
                <c:pt idx="1">
                  <c:v>vaca</c:v>
                </c:pt>
                <c:pt idx="2">
                  <c:v>cabra</c:v>
                </c:pt>
              </c:strCache>
            </c:strRef>
          </c:cat>
          <c:val>
            <c:numRef>
              <c:f>Plan1!$B$2:$B$4</c:f>
              <c:numCache>
                <c:formatCode>0.00%</c:formatCode>
                <c:ptCount val="3"/>
                <c:pt idx="0">
                  <c:v>0.038</c:v>
                </c:pt>
                <c:pt idx="1">
                  <c:v>0.037</c:v>
                </c:pt>
                <c:pt idx="2">
                  <c:v>0.045</c:v>
                </c:pt>
              </c:numCache>
            </c:numRef>
          </c:val>
        </c:ser>
        <c:ser>
          <c:idx val="1"/>
          <c:order val="1"/>
          <c:tx>
            <c:strRef>
              <c:f>Plan1!$C$1</c:f>
              <c:strCache>
                <c:ptCount val="1"/>
                <c:pt idx="0">
                  <c:v>proteína</c:v>
                </c:pt>
              </c:strCache>
            </c:strRef>
          </c:tx>
          <c:spPr>
            <a:solidFill>
              <a:schemeClr val="accent2"/>
            </a:solidFill>
            <a:ln>
              <a:noFill/>
            </a:ln>
            <a:effectLst/>
          </c:spPr>
          <c:invertIfNegative val="0"/>
          <c:dLbls>
            <c:dLbl>
              <c:idx val="0"/>
              <c:layout/>
              <c:tx>
                <c:rich>
                  <a:bodyPr rot="0" spcFirstLastPara="1" vertOverflow="ellipsis" vert="horz" wrap="square" lIns="38100" tIns="19050" rIns="38100" bIns="19050" anchor="ctr" anchorCtr="1">
                    <a:spAutoFit/>
                  </a:bodyPr>
                  <a:lstStyle/>
                  <a:p>
                    <a:pPr>
                      <a:defRPr sz="1196" b="0" i="0" u="none" strike="noStrike" kern="1200" baseline="0">
                        <a:solidFill>
                          <a:schemeClr val="tx1"/>
                        </a:solidFill>
                        <a:latin typeface="+mn-lt"/>
                        <a:ea typeface="+mn-ea"/>
                        <a:cs typeface="+mn-cs"/>
                      </a:defRPr>
                    </a:pPr>
                    <a:r>
                      <a:rPr lang="en-US" dirty="0" smtClean="0">
                        <a:solidFill>
                          <a:schemeClr val="tx1"/>
                        </a:solidFill>
                      </a:rPr>
                      <a:t>PROTEÍNA</a:t>
                    </a:r>
                    <a:endParaRPr lang="en-US" dirty="0">
                      <a:solidFill>
                        <a:schemeClr val="tx1"/>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1" vertOverflow="ellipsis" vert="horz" wrap="square" lIns="38100" tIns="19050" rIns="38100" bIns="19050" anchor="ctr" anchorCtr="1">
                    <a:spAutoFit/>
                  </a:bodyPr>
                  <a:lstStyle/>
                  <a:p>
                    <a:pPr>
                      <a:defRPr sz="1196" b="0" i="0" u="none" strike="noStrike" kern="1200" baseline="0">
                        <a:solidFill>
                          <a:schemeClr val="tx1"/>
                        </a:solidFill>
                        <a:latin typeface="+mn-lt"/>
                        <a:ea typeface="+mn-ea"/>
                        <a:cs typeface="+mn-cs"/>
                      </a:defRPr>
                    </a:pPr>
                    <a:r>
                      <a:rPr lang="en-US" sz="1196" b="0" i="0" u="none" strike="noStrike" kern="1200" baseline="0" dirty="0" smtClean="0">
                        <a:solidFill>
                          <a:schemeClr val="tx1"/>
                        </a:solidFill>
                      </a:rPr>
                      <a:t>PROTEÍNA</a:t>
                    </a:r>
                    <a:endParaRPr lang="en-US" sz="1196" b="0" i="0" u="none" strike="noStrike" kern="1200" baseline="0" dirty="0">
                      <a:solidFill>
                        <a:schemeClr val="tx1"/>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1" vertOverflow="ellipsis" vert="horz" wrap="square" lIns="38100" tIns="19050" rIns="38100" bIns="19050" anchor="ctr" anchorCtr="1">
                    <a:spAutoFit/>
                  </a:bodyPr>
                  <a:lstStyle/>
                  <a:p>
                    <a:pPr>
                      <a:defRPr sz="1196" b="0" i="0" u="none" strike="noStrike" kern="1200" baseline="0">
                        <a:solidFill>
                          <a:schemeClr val="tx1"/>
                        </a:solidFill>
                        <a:latin typeface="+mn-lt"/>
                        <a:ea typeface="+mn-ea"/>
                        <a:cs typeface="+mn-cs"/>
                      </a:defRPr>
                    </a:pPr>
                    <a:r>
                      <a:rPr lang="en-US" sz="1196" b="0" i="0" u="none" strike="noStrike" kern="1200" baseline="0" dirty="0" smtClean="0">
                        <a:solidFill>
                          <a:schemeClr val="tx1"/>
                        </a:solidFill>
                      </a:rPr>
                      <a:t>PROTEÍNA</a:t>
                    </a:r>
                    <a:endParaRPr lang="en-US" sz="1196" b="0" i="0" u="none" strike="noStrike" kern="1200" baseline="0" dirty="0">
                      <a:solidFill>
                        <a:schemeClr val="tx1"/>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Plan1!$A$2:$A$4</c:f>
              <c:strCache>
                <c:ptCount val="3"/>
                <c:pt idx="0">
                  <c:v>humano</c:v>
                </c:pt>
                <c:pt idx="1">
                  <c:v>vaca</c:v>
                </c:pt>
                <c:pt idx="2">
                  <c:v>cabra</c:v>
                </c:pt>
              </c:strCache>
            </c:strRef>
          </c:cat>
          <c:val>
            <c:numRef>
              <c:f>Plan1!$C$2:$C$4</c:f>
              <c:numCache>
                <c:formatCode>0.00%</c:formatCode>
                <c:ptCount val="3"/>
                <c:pt idx="0">
                  <c:v>0.009</c:v>
                </c:pt>
                <c:pt idx="1">
                  <c:v>0.034</c:v>
                </c:pt>
                <c:pt idx="2">
                  <c:v>0.029</c:v>
                </c:pt>
              </c:numCache>
            </c:numRef>
          </c:val>
        </c:ser>
        <c:ser>
          <c:idx val="2"/>
          <c:order val="2"/>
          <c:tx>
            <c:strRef>
              <c:f>Plan1!$D$1</c:f>
              <c:strCache>
                <c:ptCount val="1"/>
                <c:pt idx="0">
                  <c:v>lactose</c:v>
                </c:pt>
              </c:strCache>
            </c:strRef>
          </c:tx>
          <c:spPr>
            <a:solidFill>
              <a:schemeClr val="accent6">
                <a:lumMod val="75000"/>
              </a:schemeClr>
            </a:solidFill>
            <a:ln>
              <a:noFill/>
            </a:ln>
            <a:effectLst/>
          </c:spPr>
          <c:invertIfNegative val="0"/>
          <c:dLbls>
            <c:dLbl>
              <c:idx val="0"/>
              <c:layout/>
              <c:tx>
                <c:rich>
                  <a:bodyPr/>
                  <a:lstStyle/>
                  <a:p>
                    <a:r>
                      <a:rPr lang="en-US" dirty="0" smtClean="0"/>
                      <a:t>LACTOSE</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5.67259645382375E-17"/>
                  <c:y val="0.0"/>
                </c:manualLayout>
              </c:layout>
              <c:tx>
                <c:rich>
                  <a:bodyPr/>
                  <a:lstStyle/>
                  <a:p>
                    <a:r>
                      <a:rPr lang="en-US" sz="1196" b="0" i="0" u="none" strike="noStrike" kern="1200" baseline="0" dirty="0" smtClean="0">
                        <a:solidFill>
                          <a:schemeClr val="tx1"/>
                        </a:solidFill>
                      </a:rPr>
                      <a:t>LACTOSE</a:t>
                    </a:r>
                    <a:endParaRPr lang="en-US" sz="1196" b="0" i="0" u="none" strike="noStrike" kern="1200" baseline="0"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6" b="0" i="0" u="none" strike="noStrike" kern="1200" baseline="0">
                        <a:solidFill>
                          <a:schemeClr val="tx1"/>
                        </a:solidFill>
                        <a:latin typeface="+mn-lt"/>
                        <a:ea typeface="+mn-ea"/>
                        <a:cs typeface="+mn-cs"/>
                      </a:defRPr>
                    </a:pPr>
                    <a:r>
                      <a:rPr lang="en-US" sz="1196" b="0" i="0" u="none" strike="noStrike" kern="1200" baseline="0" dirty="0" smtClean="0">
                        <a:solidFill>
                          <a:schemeClr val="tx1"/>
                        </a:solidFill>
                      </a:rPr>
                      <a:t>LACTOSE</a:t>
                    </a:r>
                  </a:p>
                  <a:p>
                    <a:pPr marL="0" marR="0" lvl="0" indent="0" algn="ctr" defTabSz="914400" rtl="0" eaLnBrk="1" fontAlgn="auto" latinLnBrk="0" hangingPunct="1">
                      <a:lnSpc>
                        <a:spcPct val="100000"/>
                      </a:lnSpc>
                      <a:spcBef>
                        <a:spcPts val="0"/>
                      </a:spcBef>
                      <a:spcAft>
                        <a:spcPts val="0"/>
                      </a:spcAft>
                      <a:buClrTx/>
                      <a:buSzTx/>
                      <a:buFontTx/>
                      <a:buNone/>
                      <a:tabLst/>
                      <a:defRPr sz="1196" b="0" i="0" u="none" strike="noStrike" kern="1200" baseline="0">
                        <a:solidFill>
                          <a:schemeClr val="tx1"/>
                        </a:solidFill>
                        <a:latin typeface="+mn-lt"/>
                        <a:ea typeface="+mn-ea"/>
                        <a:cs typeface="+mn-cs"/>
                      </a:defRPr>
                    </a:pPr>
                    <a:endParaRPr lang="en-US" dirty="0">
                      <a:solidFill>
                        <a:schemeClr val="tx1"/>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6"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Plan1!$A$2:$A$4</c:f>
              <c:strCache>
                <c:ptCount val="3"/>
                <c:pt idx="0">
                  <c:v>humano</c:v>
                </c:pt>
                <c:pt idx="1">
                  <c:v>vaca</c:v>
                </c:pt>
                <c:pt idx="2">
                  <c:v>cabra</c:v>
                </c:pt>
              </c:strCache>
            </c:strRef>
          </c:cat>
          <c:val>
            <c:numRef>
              <c:f>Plan1!$D$2:$D$4</c:f>
              <c:numCache>
                <c:formatCode>0.00%</c:formatCode>
                <c:ptCount val="3"/>
                <c:pt idx="0">
                  <c:v>0.07</c:v>
                </c:pt>
                <c:pt idx="1">
                  <c:v>0.048</c:v>
                </c:pt>
                <c:pt idx="2">
                  <c:v>0.041</c:v>
                </c:pt>
              </c:numCache>
            </c:numRef>
          </c:val>
        </c:ser>
        <c:dLbls>
          <c:showLegendKey val="0"/>
          <c:showVal val="0"/>
          <c:showCatName val="0"/>
          <c:showSerName val="0"/>
          <c:showPercent val="0"/>
          <c:showBubbleSize val="0"/>
        </c:dLbls>
        <c:gapWidth val="150"/>
        <c:overlap val="100"/>
        <c:axId val="2120631064"/>
        <c:axId val="2046603864"/>
      </c:barChart>
      <c:catAx>
        <c:axId val="2120631064"/>
        <c:scaling>
          <c:orientation val="minMax"/>
        </c:scaling>
        <c:delete val="0"/>
        <c:axPos val="b"/>
        <c:numFmt formatCode="General" sourceLinked="1"/>
        <c:majorTickMark val="none"/>
        <c:minorTickMark val="none"/>
        <c:tickLblPos val="nextTo"/>
        <c:spPr>
          <a:noFill/>
          <a:ln w="9519"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en-US"/>
          </a:p>
        </c:txPr>
        <c:crossAx val="2046603864"/>
        <c:crosses val="autoZero"/>
        <c:auto val="1"/>
        <c:lblAlgn val="ctr"/>
        <c:lblOffset val="100"/>
        <c:noMultiLvlLbl val="0"/>
      </c:catAx>
      <c:valAx>
        <c:axId val="2046603864"/>
        <c:scaling>
          <c:orientation val="minMax"/>
        </c:scaling>
        <c:delete val="1"/>
        <c:axPos val="l"/>
        <c:majorGridlines>
          <c:spPr>
            <a:ln w="9519" cap="flat" cmpd="sng" algn="ctr">
              <a:solidFill>
                <a:schemeClr val="tx1">
                  <a:lumMod val="15000"/>
                  <a:lumOff val="85000"/>
                </a:schemeClr>
              </a:solidFill>
              <a:round/>
            </a:ln>
            <a:effectLst/>
          </c:spPr>
        </c:majorGridlines>
        <c:numFmt formatCode="0.00%" sourceLinked="1"/>
        <c:majorTickMark val="none"/>
        <c:minorTickMark val="none"/>
        <c:tickLblPos val="nextTo"/>
        <c:crossAx val="2120631064"/>
        <c:crosses val="autoZero"/>
        <c:crossBetween val="between"/>
      </c:valAx>
      <c:spPr>
        <a:noFill/>
        <a:ln w="25384">
          <a:noFill/>
        </a:ln>
      </c:spPr>
    </c:plotArea>
    <c:legend>
      <c:legendPos val="b"/>
      <c:layout/>
      <c:overlay val="0"/>
      <c:spPr>
        <a:noFill/>
        <a:ln>
          <a:noFill/>
        </a:ln>
        <a:effectLst/>
      </c:spPr>
      <c:txPr>
        <a:bodyPr rot="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69885179218173"/>
          <c:y val="0.113726472374013"/>
          <c:w val="0.873726576077004"/>
          <c:h val="0.792374446144351"/>
        </c:manualLayout>
      </c:layout>
      <c:barChart>
        <c:barDir val="col"/>
        <c:grouping val="stacked"/>
        <c:varyColors val="0"/>
        <c:ser>
          <c:idx val="0"/>
          <c:order val="0"/>
          <c:tx>
            <c:strRef>
              <c:f>'Interactive Charts'!$I$149</c:f>
              <c:strCache>
                <c:ptCount val="1"/>
                <c:pt idx="0">
                  <c:v>Standard</c:v>
                </c:pt>
              </c:strCache>
            </c:strRef>
          </c:tx>
          <c:spPr>
            <a:ln>
              <a:solidFill>
                <a:schemeClr val="bg1"/>
              </a:solidFill>
            </a:ln>
            <a:effectLst>
              <a:outerShdw blurRad="50800" dist="38100" dir="2700000" algn="ctr" rotWithShape="0">
                <a:srgbClr val="000000">
                  <a:alpha val="40000"/>
                </a:srgbClr>
              </a:outerShdw>
            </a:effectLst>
          </c:spPr>
          <c:invertIfNegative val="0"/>
          <c:cat>
            <c:strRef>
              <c:f>'Interactive Charts'!$J$148:$AC$148</c:f>
              <c:strCache>
                <c:ptCount val="20"/>
                <c:pt idx="0">
                  <c:v>2000 </c:v>
                </c:pt>
                <c:pt idx="1">
                  <c:v>2001 </c:v>
                </c:pt>
                <c:pt idx="2">
                  <c:v>2002 </c:v>
                </c:pt>
                <c:pt idx="3">
                  <c:v>2003 </c:v>
                </c:pt>
                <c:pt idx="4">
                  <c:v>2004 </c:v>
                </c:pt>
                <c:pt idx="5">
                  <c:v>2005 </c:v>
                </c:pt>
                <c:pt idx="6">
                  <c:v>2006 </c:v>
                </c:pt>
                <c:pt idx="7">
                  <c:v>2007 </c:v>
                </c:pt>
                <c:pt idx="8">
                  <c:v>2008 </c:v>
                </c:pt>
                <c:pt idx="9">
                  <c:v>2009 </c:v>
                </c:pt>
                <c:pt idx="10">
                  <c:v>2010 </c:v>
                </c:pt>
                <c:pt idx="11">
                  <c:v>2011 </c:v>
                </c:pt>
                <c:pt idx="12">
                  <c:v>2012 </c:v>
                </c:pt>
                <c:pt idx="13">
                  <c:v>2013 </c:v>
                </c:pt>
                <c:pt idx="14">
                  <c:v>2014 </c:v>
                </c:pt>
                <c:pt idx="15">
                  <c:v>2015 </c:v>
                </c:pt>
                <c:pt idx="16">
                  <c:v>2016 </c:v>
                </c:pt>
                <c:pt idx="17">
                  <c:v>2017 </c:v>
                </c:pt>
                <c:pt idx="18">
                  <c:v>2018 </c:v>
                </c:pt>
                <c:pt idx="19">
                  <c:v>2019 </c:v>
                </c:pt>
              </c:strCache>
            </c:strRef>
          </c:cat>
          <c:val>
            <c:numRef>
              <c:f>'Interactive Charts'!$J$149:$AC$149</c:f>
              <c:numCache>
                <c:formatCode>General</c:formatCode>
                <c:ptCount val="20"/>
                <c:pt idx="0">
                  <c:v>8490.4</c:v>
                </c:pt>
                <c:pt idx="1">
                  <c:v>8504.0</c:v>
                </c:pt>
                <c:pt idx="2">
                  <c:v>8489.4</c:v>
                </c:pt>
                <c:pt idx="3">
                  <c:v>8768.4</c:v>
                </c:pt>
                <c:pt idx="4">
                  <c:v>8737.799999999992</c:v>
                </c:pt>
                <c:pt idx="5">
                  <c:v>8733.9</c:v>
                </c:pt>
                <c:pt idx="6">
                  <c:v>8961.0</c:v>
                </c:pt>
                <c:pt idx="7">
                  <c:v>9798.4</c:v>
                </c:pt>
                <c:pt idx="8">
                  <c:v>10255.6</c:v>
                </c:pt>
                <c:pt idx="9">
                  <c:v>10576.4</c:v>
                </c:pt>
                <c:pt idx="10">
                  <c:v>10714.7</c:v>
                </c:pt>
                <c:pt idx="11">
                  <c:v>11098.5</c:v>
                </c:pt>
                <c:pt idx="12">
                  <c:v>11966.1</c:v>
                </c:pt>
                <c:pt idx="13">
                  <c:v>12742.0</c:v>
                </c:pt>
                <c:pt idx="14">
                  <c:v>13605.4</c:v>
                </c:pt>
                <c:pt idx="15">
                  <c:v>14533.7</c:v>
                </c:pt>
                <c:pt idx="16">
                  <c:v>15604.4</c:v>
                </c:pt>
                <c:pt idx="17">
                  <c:v>16842.8</c:v>
                </c:pt>
                <c:pt idx="18">
                  <c:v>18196.0</c:v>
                </c:pt>
                <c:pt idx="19">
                  <c:v>19681.4</c:v>
                </c:pt>
              </c:numCache>
            </c:numRef>
          </c:val>
          <c:extLst xmlns:c16r2="http://schemas.microsoft.com/office/drawing/2015/06/chart">
            <c:ext xmlns:c16="http://schemas.microsoft.com/office/drawing/2014/chart" uri="{C3380CC4-5D6E-409C-BE32-E72D297353CC}">
              <c16:uniqueId val="{00000000-9C47-4874-A16E-FF0233DCC1EB}"/>
            </c:ext>
          </c:extLst>
        </c:ser>
        <c:ser>
          <c:idx val="1"/>
          <c:order val="1"/>
          <c:tx>
            <c:strRef>
              <c:f>'Interactive Charts'!$I$150</c:f>
              <c:strCache>
                <c:ptCount val="1"/>
                <c:pt idx="0">
                  <c:v>Follow-on</c:v>
                </c:pt>
              </c:strCache>
            </c:strRef>
          </c:tx>
          <c:spPr>
            <a:solidFill>
              <a:schemeClr val="accent1">
                <a:lumMod val="60000"/>
                <a:lumOff val="40000"/>
              </a:schemeClr>
            </a:solidFill>
            <a:ln>
              <a:solidFill>
                <a:schemeClr val="bg1"/>
              </a:solidFill>
            </a:ln>
            <a:effectLst>
              <a:outerShdw blurRad="50800" dist="38100" dir="2700000" algn="ctr" rotWithShape="0">
                <a:srgbClr val="000000">
                  <a:alpha val="40000"/>
                </a:srgbClr>
              </a:outerShdw>
            </a:effectLst>
          </c:spPr>
          <c:invertIfNegative val="0"/>
          <c:cat>
            <c:strRef>
              <c:f>'Interactive Charts'!$J$148:$AC$148</c:f>
              <c:strCache>
                <c:ptCount val="20"/>
                <c:pt idx="0">
                  <c:v>2000 </c:v>
                </c:pt>
                <c:pt idx="1">
                  <c:v>2001 </c:v>
                </c:pt>
                <c:pt idx="2">
                  <c:v>2002 </c:v>
                </c:pt>
                <c:pt idx="3">
                  <c:v>2003 </c:v>
                </c:pt>
                <c:pt idx="4">
                  <c:v>2004 </c:v>
                </c:pt>
                <c:pt idx="5">
                  <c:v>2005 </c:v>
                </c:pt>
                <c:pt idx="6">
                  <c:v>2006 </c:v>
                </c:pt>
                <c:pt idx="7">
                  <c:v>2007 </c:v>
                </c:pt>
                <c:pt idx="8">
                  <c:v>2008 </c:v>
                </c:pt>
                <c:pt idx="9">
                  <c:v>2009 </c:v>
                </c:pt>
                <c:pt idx="10">
                  <c:v>2010 </c:v>
                </c:pt>
                <c:pt idx="11">
                  <c:v>2011 </c:v>
                </c:pt>
                <c:pt idx="12">
                  <c:v>2012 </c:v>
                </c:pt>
                <c:pt idx="13">
                  <c:v>2013 </c:v>
                </c:pt>
                <c:pt idx="14">
                  <c:v>2014 </c:v>
                </c:pt>
                <c:pt idx="15">
                  <c:v>2015 </c:v>
                </c:pt>
                <c:pt idx="16">
                  <c:v>2016 </c:v>
                </c:pt>
                <c:pt idx="17">
                  <c:v>2017 </c:v>
                </c:pt>
                <c:pt idx="18">
                  <c:v>2018 </c:v>
                </c:pt>
                <c:pt idx="19">
                  <c:v>2019 </c:v>
                </c:pt>
              </c:strCache>
            </c:strRef>
          </c:cat>
          <c:val>
            <c:numRef>
              <c:f>'Interactive Charts'!$J$150:$AC$150</c:f>
              <c:numCache>
                <c:formatCode>General</c:formatCode>
                <c:ptCount val="20"/>
                <c:pt idx="0">
                  <c:v>4752.8</c:v>
                </c:pt>
                <c:pt idx="1">
                  <c:v>4839.900000000001</c:v>
                </c:pt>
                <c:pt idx="2">
                  <c:v>4815.6</c:v>
                </c:pt>
                <c:pt idx="3">
                  <c:v>4879.3</c:v>
                </c:pt>
                <c:pt idx="4">
                  <c:v>4978.8</c:v>
                </c:pt>
                <c:pt idx="5">
                  <c:v>5209.7</c:v>
                </c:pt>
                <c:pt idx="6">
                  <c:v>5548.6</c:v>
                </c:pt>
                <c:pt idx="7">
                  <c:v>6133.3</c:v>
                </c:pt>
                <c:pt idx="8">
                  <c:v>6600.7</c:v>
                </c:pt>
                <c:pt idx="9">
                  <c:v>7294.1</c:v>
                </c:pt>
                <c:pt idx="10">
                  <c:v>7710.3</c:v>
                </c:pt>
                <c:pt idx="11">
                  <c:v>8166.6</c:v>
                </c:pt>
                <c:pt idx="12">
                  <c:v>8830.299999999992</c:v>
                </c:pt>
                <c:pt idx="13">
                  <c:v>9543.1</c:v>
                </c:pt>
                <c:pt idx="14">
                  <c:v>10311.0</c:v>
                </c:pt>
                <c:pt idx="15">
                  <c:v>11145.1</c:v>
                </c:pt>
                <c:pt idx="16">
                  <c:v>12112.8</c:v>
                </c:pt>
                <c:pt idx="17">
                  <c:v>13178.4</c:v>
                </c:pt>
                <c:pt idx="18">
                  <c:v>14308.4</c:v>
                </c:pt>
                <c:pt idx="19">
                  <c:v>15490.9</c:v>
                </c:pt>
              </c:numCache>
            </c:numRef>
          </c:val>
          <c:extLst xmlns:c16r2="http://schemas.microsoft.com/office/drawing/2015/06/chart">
            <c:ext xmlns:c16="http://schemas.microsoft.com/office/drawing/2014/chart" uri="{C3380CC4-5D6E-409C-BE32-E72D297353CC}">
              <c16:uniqueId val="{00000001-9C47-4874-A16E-FF0233DCC1EB}"/>
            </c:ext>
          </c:extLst>
        </c:ser>
        <c:ser>
          <c:idx val="2"/>
          <c:order val="2"/>
          <c:tx>
            <c:strRef>
              <c:f>'Interactive Charts'!$I$151</c:f>
              <c:strCache>
                <c:ptCount val="1"/>
                <c:pt idx="0">
                  <c:v>Toddler</c:v>
                </c:pt>
              </c:strCache>
            </c:strRef>
          </c:tx>
          <c:spPr>
            <a:solidFill>
              <a:schemeClr val="accent1">
                <a:lumMod val="40000"/>
                <a:lumOff val="60000"/>
              </a:schemeClr>
            </a:solidFill>
            <a:ln>
              <a:solidFill>
                <a:schemeClr val="bg1"/>
              </a:solidFill>
            </a:ln>
            <a:effectLst>
              <a:outerShdw blurRad="50800" dist="38100" dir="2700000" algn="ctr" rotWithShape="0">
                <a:srgbClr val="000000">
                  <a:alpha val="40000"/>
                </a:srgbClr>
              </a:outerShdw>
            </a:effectLst>
          </c:spPr>
          <c:invertIfNegative val="0"/>
          <c:cat>
            <c:strRef>
              <c:f>'Interactive Charts'!$J$148:$AC$148</c:f>
              <c:strCache>
                <c:ptCount val="20"/>
                <c:pt idx="0">
                  <c:v>2000 </c:v>
                </c:pt>
                <c:pt idx="1">
                  <c:v>2001 </c:v>
                </c:pt>
                <c:pt idx="2">
                  <c:v>2002 </c:v>
                </c:pt>
                <c:pt idx="3">
                  <c:v>2003 </c:v>
                </c:pt>
                <c:pt idx="4">
                  <c:v>2004 </c:v>
                </c:pt>
                <c:pt idx="5">
                  <c:v>2005 </c:v>
                </c:pt>
                <c:pt idx="6">
                  <c:v>2006 </c:v>
                </c:pt>
                <c:pt idx="7">
                  <c:v>2007 </c:v>
                </c:pt>
                <c:pt idx="8">
                  <c:v>2008 </c:v>
                </c:pt>
                <c:pt idx="9">
                  <c:v>2009 </c:v>
                </c:pt>
                <c:pt idx="10">
                  <c:v>2010 </c:v>
                </c:pt>
                <c:pt idx="11">
                  <c:v>2011 </c:v>
                </c:pt>
                <c:pt idx="12">
                  <c:v>2012 </c:v>
                </c:pt>
                <c:pt idx="13">
                  <c:v>2013 </c:v>
                </c:pt>
                <c:pt idx="14">
                  <c:v>2014 </c:v>
                </c:pt>
                <c:pt idx="15">
                  <c:v>2015 </c:v>
                </c:pt>
                <c:pt idx="16">
                  <c:v>2016 </c:v>
                </c:pt>
                <c:pt idx="17">
                  <c:v>2017 </c:v>
                </c:pt>
                <c:pt idx="18">
                  <c:v>2018 </c:v>
                </c:pt>
                <c:pt idx="19">
                  <c:v>2019 </c:v>
                </c:pt>
              </c:strCache>
            </c:strRef>
          </c:cat>
          <c:val>
            <c:numRef>
              <c:f>'Interactive Charts'!$J$151:$AC$151</c:f>
              <c:numCache>
                <c:formatCode>General</c:formatCode>
                <c:ptCount val="20"/>
                <c:pt idx="0">
                  <c:v>3383.4</c:v>
                </c:pt>
                <c:pt idx="1">
                  <c:v>3755.6</c:v>
                </c:pt>
                <c:pt idx="2">
                  <c:v>4115.5</c:v>
                </c:pt>
                <c:pt idx="3">
                  <c:v>4483.400000000001</c:v>
                </c:pt>
                <c:pt idx="4">
                  <c:v>4917.1</c:v>
                </c:pt>
                <c:pt idx="5">
                  <c:v>5567.6</c:v>
                </c:pt>
                <c:pt idx="6">
                  <c:v>6167.6</c:v>
                </c:pt>
                <c:pt idx="7">
                  <c:v>7075.8</c:v>
                </c:pt>
                <c:pt idx="8">
                  <c:v>7993.5</c:v>
                </c:pt>
                <c:pt idx="9">
                  <c:v>9278.1</c:v>
                </c:pt>
                <c:pt idx="10">
                  <c:v>10561.3</c:v>
                </c:pt>
                <c:pt idx="11">
                  <c:v>11811.9</c:v>
                </c:pt>
                <c:pt idx="12">
                  <c:v>13370.3</c:v>
                </c:pt>
                <c:pt idx="13">
                  <c:v>15291.6</c:v>
                </c:pt>
                <c:pt idx="14">
                  <c:v>17364.59999999999</c:v>
                </c:pt>
                <c:pt idx="15">
                  <c:v>19679.5</c:v>
                </c:pt>
                <c:pt idx="16">
                  <c:v>22236.3</c:v>
                </c:pt>
                <c:pt idx="17">
                  <c:v>25059.8</c:v>
                </c:pt>
                <c:pt idx="18">
                  <c:v>28139.8</c:v>
                </c:pt>
                <c:pt idx="19">
                  <c:v>31490.4</c:v>
                </c:pt>
              </c:numCache>
            </c:numRef>
          </c:val>
          <c:extLst xmlns:c16r2="http://schemas.microsoft.com/office/drawing/2015/06/chart">
            <c:ext xmlns:c16="http://schemas.microsoft.com/office/drawing/2014/chart" uri="{C3380CC4-5D6E-409C-BE32-E72D297353CC}">
              <c16:uniqueId val="{00000002-9C47-4874-A16E-FF0233DCC1EB}"/>
            </c:ext>
          </c:extLst>
        </c:ser>
        <c:ser>
          <c:idx val="3"/>
          <c:order val="3"/>
          <c:tx>
            <c:strRef>
              <c:f>'Interactive Charts'!$I$152</c:f>
              <c:strCache>
                <c:ptCount val="1"/>
                <c:pt idx="0">
                  <c:v>Special</c:v>
                </c:pt>
              </c:strCache>
            </c:strRef>
          </c:tx>
          <c:spPr>
            <a:solidFill>
              <a:schemeClr val="accent1">
                <a:lumMod val="20000"/>
                <a:lumOff val="80000"/>
              </a:schemeClr>
            </a:solidFill>
            <a:ln>
              <a:solidFill>
                <a:schemeClr val="bg1"/>
              </a:solidFill>
            </a:ln>
            <a:effectLst>
              <a:outerShdw blurRad="50800" dist="38100" dir="2700000" algn="ctr" rotWithShape="0">
                <a:srgbClr val="000000">
                  <a:alpha val="40000"/>
                </a:srgbClr>
              </a:outerShdw>
            </a:effectLst>
          </c:spPr>
          <c:invertIfNegative val="0"/>
          <c:cat>
            <c:strRef>
              <c:f>'Interactive Charts'!$J$148:$AC$148</c:f>
              <c:strCache>
                <c:ptCount val="20"/>
                <c:pt idx="0">
                  <c:v>2000 </c:v>
                </c:pt>
                <c:pt idx="1">
                  <c:v>2001 </c:v>
                </c:pt>
                <c:pt idx="2">
                  <c:v>2002 </c:v>
                </c:pt>
                <c:pt idx="3">
                  <c:v>2003 </c:v>
                </c:pt>
                <c:pt idx="4">
                  <c:v>2004 </c:v>
                </c:pt>
                <c:pt idx="5">
                  <c:v>2005 </c:v>
                </c:pt>
                <c:pt idx="6">
                  <c:v>2006 </c:v>
                </c:pt>
                <c:pt idx="7">
                  <c:v>2007 </c:v>
                </c:pt>
                <c:pt idx="8">
                  <c:v>2008 </c:v>
                </c:pt>
                <c:pt idx="9">
                  <c:v>2009 </c:v>
                </c:pt>
                <c:pt idx="10">
                  <c:v>2010 </c:v>
                </c:pt>
                <c:pt idx="11">
                  <c:v>2011 </c:v>
                </c:pt>
                <c:pt idx="12">
                  <c:v>2012 </c:v>
                </c:pt>
                <c:pt idx="13">
                  <c:v>2013 </c:v>
                </c:pt>
                <c:pt idx="14">
                  <c:v>2014 </c:v>
                </c:pt>
                <c:pt idx="15">
                  <c:v>2015 </c:v>
                </c:pt>
                <c:pt idx="16">
                  <c:v>2016 </c:v>
                </c:pt>
                <c:pt idx="17">
                  <c:v>2017 </c:v>
                </c:pt>
                <c:pt idx="18">
                  <c:v>2018 </c:v>
                </c:pt>
                <c:pt idx="19">
                  <c:v>2019 </c:v>
                </c:pt>
              </c:strCache>
            </c:strRef>
          </c:cat>
          <c:val>
            <c:numRef>
              <c:f>'Interactive Charts'!$J$152:$AC$152</c:f>
              <c:numCache>
                <c:formatCode>General</c:formatCode>
                <c:ptCount val="20"/>
                <c:pt idx="0">
                  <c:v>2072.8</c:v>
                </c:pt>
                <c:pt idx="1">
                  <c:v>2223.9</c:v>
                </c:pt>
                <c:pt idx="2">
                  <c:v>2270.1</c:v>
                </c:pt>
                <c:pt idx="3">
                  <c:v>2355.1</c:v>
                </c:pt>
                <c:pt idx="4">
                  <c:v>2372.4</c:v>
                </c:pt>
                <c:pt idx="5">
                  <c:v>2430.0</c:v>
                </c:pt>
                <c:pt idx="6">
                  <c:v>2581.3</c:v>
                </c:pt>
                <c:pt idx="7">
                  <c:v>2762.8</c:v>
                </c:pt>
                <c:pt idx="8">
                  <c:v>2928.4</c:v>
                </c:pt>
                <c:pt idx="9">
                  <c:v>2960.3</c:v>
                </c:pt>
                <c:pt idx="10">
                  <c:v>2926.6</c:v>
                </c:pt>
                <c:pt idx="11">
                  <c:v>2988.9</c:v>
                </c:pt>
                <c:pt idx="12">
                  <c:v>3240.6</c:v>
                </c:pt>
                <c:pt idx="13">
                  <c:v>3485.6</c:v>
                </c:pt>
                <c:pt idx="14">
                  <c:v>3527.7</c:v>
                </c:pt>
                <c:pt idx="15">
                  <c:v>3601.4</c:v>
                </c:pt>
                <c:pt idx="16">
                  <c:v>3675.9</c:v>
                </c:pt>
                <c:pt idx="17">
                  <c:v>3772.8</c:v>
                </c:pt>
                <c:pt idx="18">
                  <c:v>3880.4</c:v>
                </c:pt>
                <c:pt idx="19">
                  <c:v>3997.3</c:v>
                </c:pt>
              </c:numCache>
            </c:numRef>
          </c:val>
          <c:extLst xmlns:c16r2="http://schemas.microsoft.com/office/drawing/2015/06/chart">
            <c:ext xmlns:c16="http://schemas.microsoft.com/office/drawing/2014/chart" uri="{C3380CC4-5D6E-409C-BE32-E72D297353CC}">
              <c16:uniqueId val="{00000003-9C47-4874-A16E-FF0233DCC1EB}"/>
            </c:ext>
          </c:extLst>
        </c:ser>
        <c:dLbls>
          <c:showLegendKey val="0"/>
          <c:showVal val="0"/>
          <c:showCatName val="0"/>
          <c:showSerName val="0"/>
          <c:showPercent val="0"/>
          <c:showBubbleSize val="0"/>
        </c:dLbls>
        <c:gapWidth val="55"/>
        <c:overlap val="100"/>
        <c:axId val="2122136216"/>
        <c:axId val="2122139272"/>
      </c:barChart>
      <c:lineChart>
        <c:grouping val="standard"/>
        <c:varyColors val="0"/>
        <c:ser>
          <c:idx val="5"/>
          <c:order val="5"/>
          <c:tx>
            <c:strRef>
              <c:f>'Interactive Charts'!$I$153</c:f>
              <c:strCache>
                <c:ptCount val="1"/>
                <c:pt idx="0">
                  <c:v>Total Milk Formula</c:v>
                </c:pt>
              </c:strCache>
            </c:strRef>
          </c:tx>
          <c:spPr>
            <a:ln>
              <a:noFill/>
            </a:ln>
          </c:spPr>
          <c:marker>
            <c:symbol val="none"/>
          </c:marker>
          <c:dLbls>
            <c:dLbl>
              <c:idx val="3"/>
              <c:layout>
                <c:manualLayout>
                  <c:x val="-0.0295000420398091"/>
                  <c:y val="-0.12584655457452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C47-4874-A16E-FF0233DCC1EB}"/>
                </c:ext>
                <c:ext xmlns:c15="http://schemas.microsoft.com/office/drawing/2012/chart" uri="{CE6537A1-D6FC-4f65-9D91-7224C49458BB}"/>
              </c:extLst>
            </c:dLbl>
            <c:dLbl>
              <c:idx val="4"/>
              <c:layout>
                <c:manualLayout>
                  <c:x val="-0.0279086692351674"/>
                  <c:y val="-0.13391881593273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C47-4874-A16E-FF0233DCC1EB}"/>
                </c:ext>
                <c:ext xmlns:c15="http://schemas.microsoft.com/office/drawing/2012/chart" uri="{CE6537A1-D6FC-4f65-9D91-7224C49458BB}"/>
              </c:extLst>
            </c:dLbl>
            <c:dLbl>
              <c:idx val="5"/>
              <c:layout>
                <c:manualLayout>
                  <c:x val="-0.0295000420398091"/>
                  <c:y val="-0.012834895559557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C47-4874-A16E-FF0233DCC1EB}"/>
                </c:ext>
                <c:ext xmlns:c15="http://schemas.microsoft.com/office/drawing/2012/chart" uri="{CE6537A1-D6FC-4f65-9D91-7224C49458BB}"/>
              </c:extLst>
            </c:dLbl>
            <c:dLbl>
              <c:idx val="10"/>
              <c:layout>
                <c:manualLayout>
                  <c:x val="-0.0295000420398091"/>
                  <c:y val="-0.020907156917769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C47-4874-A16E-FF0233DCC1EB}"/>
                </c:ext>
                <c:ext xmlns:c15="http://schemas.microsoft.com/office/drawing/2012/chart" uri="{CE6537A1-D6FC-4f65-9D91-7224C49458BB}"/>
              </c:extLst>
            </c:dLbl>
            <c:dLbl>
              <c:idx val="11"/>
              <c:layout>
                <c:manualLayout>
                  <c:x val="-0.0279086692351674"/>
                  <c:y val="-0.028979418275981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C47-4874-A16E-FF0233DCC1EB}"/>
                </c:ext>
                <c:ext xmlns:c15="http://schemas.microsoft.com/office/drawing/2012/chart" uri="{CE6537A1-D6FC-4f65-9D91-7224C49458BB}"/>
              </c:extLst>
            </c:dLbl>
            <c:dLbl>
              <c:idx val="15"/>
              <c:layout>
                <c:manualLayout>
                  <c:x val="-0.0295000420398091"/>
                  <c:y val="-0.037051679634193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C47-4874-A16E-FF0233DCC1EB}"/>
                </c:ext>
                <c:ext xmlns:c15="http://schemas.microsoft.com/office/drawing/2012/chart" uri="{CE6537A1-D6FC-4f65-9D91-7224C49458BB}"/>
              </c:extLst>
            </c:dLbl>
            <c:dLbl>
              <c:idx val="16"/>
              <c:layout>
                <c:manualLayout>
                  <c:x val="-0.0295000420398091"/>
                  <c:y val="-0.012834895559557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C47-4874-A16E-FF0233DCC1EB}"/>
                </c:ext>
                <c:ext xmlns:c15="http://schemas.microsoft.com/office/drawing/2012/chart" uri="{CE6537A1-D6FC-4f65-9D91-7224C49458BB}"/>
              </c:extLst>
            </c:dLbl>
            <c:dLbl>
              <c:idx val="17"/>
              <c:layout>
                <c:manualLayout>
                  <c:x val="-0.0295000420398091"/>
                  <c:y val="0.019454149873290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C47-4874-A16E-FF0233DCC1EB}"/>
                </c:ext>
                <c:ext xmlns:c15="http://schemas.microsoft.com/office/drawing/2012/chart" uri="{CE6537A1-D6FC-4f65-9D91-7224C49458BB}"/>
              </c:extLst>
            </c:dLbl>
            <c:dLbl>
              <c:idx val="18"/>
              <c:layout>
                <c:manualLayout>
                  <c:x val="-0.0295000420398092"/>
                  <c:y val="0.075959979380774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C47-4874-A16E-FF0233DCC1EB}"/>
                </c:ext>
                <c:ext xmlns:c15="http://schemas.microsoft.com/office/drawing/2012/chart" uri="{CE6537A1-D6FC-4f65-9D91-7224C49458BB}"/>
              </c:extLst>
            </c:dLbl>
            <c:numFmt formatCode="#,##0" sourceLinked="0"/>
            <c:spPr>
              <a:noFill/>
              <a:ln>
                <a:noFill/>
              </a:ln>
              <a:effectLst/>
            </c:spPr>
            <c:txPr>
              <a:bodyPr/>
              <a:lstStyle/>
              <a:p>
                <a:pPr>
                  <a:defRPr sz="800" b="1">
                    <a:solidFill>
                      <a:schemeClr val="tx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'Interactive Charts'!$J$153:$AC$153</c:f>
              <c:numCache>
                <c:formatCode>General</c:formatCode>
                <c:ptCount val="20"/>
                <c:pt idx="0">
                  <c:v>18699.4</c:v>
                </c:pt>
                <c:pt idx="1">
                  <c:v>19323.4</c:v>
                </c:pt>
                <c:pt idx="2">
                  <c:v>19690.59999999999</c:v>
                </c:pt>
                <c:pt idx="3">
                  <c:v>20486.19999999999</c:v>
                </c:pt>
                <c:pt idx="4">
                  <c:v>21006.1</c:v>
                </c:pt>
                <c:pt idx="5">
                  <c:v>21941.19999999999</c:v>
                </c:pt>
                <c:pt idx="6">
                  <c:v>23258.5</c:v>
                </c:pt>
                <c:pt idx="7">
                  <c:v>25770.3</c:v>
                </c:pt>
                <c:pt idx="8">
                  <c:v>27778.2</c:v>
                </c:pt>
                <c:pt idx="9">
                  <c:v>30108.89999999999</c:v>
                </c:pt>
                <c:pt idx="10">
                  <c:v>31912.89999999999</c:v>
                </c:pt>
                <c:pt idx="11">
                  <c:v>34065.9</c:v>
                </c:pt>
                <c:pt idx="12">
                  <c:v>37407.3</c:v>
                </c:pt>
                <c:pt idx="13">
                  <c:v>41062.3</c:v>
                </c:pt>
                <c:pt idx="14">
                  <c:v>44808.7</c:v>
                </c:pt>
                <c:pt idx="15">
                  <c:v>48959.7</c:v>
                </c:pt>
                <c:pt idx="16">
                  <c:v>53629.4</c:v>
                </c:pt>
                <c:pt idx="17">
                  <c:v>58853.8</c:v>
                </c:pt>
                <c:pt idx="18">
                  <c:v>64524.6</c:v>
                </c:pt>
                <c:pt idx="19">
                  <c:v>70660.00000000001</c:v>
                </c:pt>
              </c:numCache>
            </c:numRef>
          </c:val>
          <c:smooth val="0"/>
          <c:extLst xmlns:c16r2="http://schemas.microsoft.com/office/drawing/2015/06/chart">
            <c:ext xmlns:c16="http://schemas.microsoft.com/office/drawing/2014/chart" uri="{C3380CC4-5D6E-409C-BE32-E72D297353CC}">
              <c16:uniqueId val="{0000000D-9C47-4874-A16E-FF0233DCC1EB}"/>
            </c:ext>
          </c:extLst>
        </c:ser>
        <c:dLbls>
          <c:showLegendKey val="0"/>
          <c:showVal val="0"/>
          <c:showCatName val="0"/>
          <c:showSerName val="0"/>
          <c:showPercent val="0"/>
          <c:showBubbleSize val="0"/>
        </c:dLbls>
        <c:marker val="1"/>
        <c:smooth val="0"/>
        <c:axId val="2122136216"/>
        <c:axId val="2122139272"/>
      </c:lineChart>
      <c:lineChart>
        <c:grouping val="standard"/>
        <c:varyColors val="0"/>
        <c:ser>
          <c:idx val="4"/>
          <c:order val="4"/>
          <c:tx>
            <c:strRef>
              <c:f>'Interactive Charts'!$I$154</c:f>
              <c:strCache>
                <c:ptCount val="1"/>
                <c:pt idx="0">
                  <c:v>Total Milk Formula Y-o-Y Growth</c:v>
                </c:pt>
              </c:strCache>
            </c:strRef>
          </c:tx>
          <c:spPr>
            <a:ln w="22225">
              <a:solidFill>
                <a:schemeClr val="accent6">
                  <a:lumMod val="75000"/>
                </a:schemeClr>
              </a:solidFill>
              <a:prstDash val="sysDot"/>
            </a:ln>
          </c:spPr>
          <c:marker>
            <c:symbol val="circle"/>
            <c:size val="7"/>
            <c:spPr>
              <a:solidFill>
                <a:schemeClr val="accent6"/>
              </a:solidFill>
              <a:ln>
                <a:solidFill>
                  <a:schemeClr val="accent6">
                    <a:lumMod val="75000"/>
                  </a:schemeClr>
                </a:solidFill>
              </a:ln>
            </c:spPr>
          </c:marker>
          <c:dPt>
            <c:idx val="8"/>
            <c:bubble3D val="0"/>
            <c:extLst xmlns:c16r2="http://schemas.microsoft.com/office/drawing/2015/06/chart">
              <c:ext xmlns:c16="http://schemas.microsoft.com/office/drawing/2014/chart" uri="{C3380CC4-5D6E-409C-BE32-E72D297353CC}">
                <c16:uniqueId val="{0000000E-9C47-4874-A16E-FF0233DCC1EB}"/>
              </c:ext>
            </c:extLst>
          </c:dPt>
          <c:dLbls>
            <c:dLbl>
              <c:idx val="1"/>
              <c:layout>
                <c:manualLayout>
                  <c:x val="-0.0238347548552847"/>
                  <c:y val="-0.16620786136558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9C47-4874-A16E-FF0233DCC1EB}"/>
                </c:ext>
                <c:ext xmlns:c15="http://schemas.microsoft.com/office/drawing/2012/chart" uri="{CE6537A1-D6FC-4f65-9D91-7224C49458BB}"/>
              </c:extLst>
            </c:dLbl>
            <c:dLbl>
              <c:idx val="3"/>
              <c:layout>
                <c:manualLayout>
                  <c:x val="-0.0302002460738515"/>
                  <c:y val="-0.15006333864916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9C47-4874-A16E-FF0233DCC1EB}"/>
                </c:ext>
                <c:ext xmlns:c15="http://schemas.microsoft.com/office/drawing/2012/chart" uri="{CE6537A1-D6FC-4f65-9D91-7224C49458BB}"/>
              </c:extLst>
            </c:dLbl>
            <c:dLbl>
              <c:idx val="5"/>
              <c:layout>
                <c:manualLayout>
                  <c:x val="-0.0270175004645681"/>
                  <c:y val="-0.14199107729094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9C47-4874-A16E-FF0233DCC1EB}"/>
                </c:ext>
                <c:ext xmlns:c15="http://schemas.microsoft.com/office/drawing/2012/chart" uri="{CE6537A1-D6FC-4f65-9D91-7224C49458BB}"/>
              </c:extLst>
            </c:dLbl>
            <c:dLbl>
              <c:idx val="10"/>
              <c:layout>
                <c:manualLayout>
                  <c:x val="-0.0254261276599263"/>
                  <c:y val="-0.15006333864916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9C47-4874-A16E-FF0233DCC1EB}"/>
                </c:ext>
                <c:ext xmlns:c15="http://schemas.microsoft.com/office/drawing/2012/chart" uri="{CE6537A1-D6FC-4f65-9D91-7224C49458BB}"/>
              </c:extLst>
            </c:dLbl>
            <c:dLbl>
              <c:idx val="11"/>
              <c:layout>
                <c:manualLayout>
                  <c:x val="-0.0302002460738515"/>
                  <c:y val="-0.13391881593273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9C47-4874-A16E-FF0233DCC1EB}"/>
                </c:ext>
                <c:ext xmlns:c15="http://schemas.microsoft.com/office/drawing/2012/chart" uri="{CE6537A1-D6FC-4f65-9D91-7224C49458BB}"/>
              </c:extLst>
            </c:dLbl>
            <c:dLbl>
              <c:idx val="15"/>
              <c:layout>
                <c:manualLayout>
                  <c:x val="-0.0302002460738515"/>
                  <c:y val="-0.12584655457452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9C47-4874-A16E-FF0233DCC1EB}"/>
                </c:ext>
                <c:ext xmlns:c15="http://schemas.microsoft.com/office/drawing/2012/chart" uri="{CE6537A1-D6FC-4f65-9D91-7224C49458BB}"/>
              </c:extLst>
            </c:dLbl>
            <c:dLbl>
              <c:idx val="16"/>
              <c:layout>
                <c:manualLayout>
                  <c:x val="-0.0286088732692098"/>
                  <c:y val="-0.069340725067041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9C47-4874-A16E-FF0233DCC1EB}"/>
                </c:ext>
                <c:ext xmlns:c15="http://schemas.microsoft.com/office/drawing/2012/chart" uri="{CE6537A1-D6FC-4f65-9D91-7224C49458BB}"/>
              </c:extLst>
            </c:dLbl>
            <c:spPr>
              <a:noFill/>
              <a:ln>
                <a:noFill/>
              </a:ln>
              <a:effectLst/>
            </c:spPr>
            <c:txPr>
              <a:bodyPr/>
              <a:lstStyle/>
              <a:p>
                <a:pPr>
                  <a:defRPr sz="800" b="1">
                    <a:solidFill>
                      <a:schemeClr val="accent6"/>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'Interactive Charts'!$J$148:$AC$148</c:f>
              <c:strCache>
                <c:ptCount val="20"/>
                <c:pt idx="0">
                  <c:v>2000 </c:v>
                </c:pt>
                <c:pt idx="1">
                  <c:v>2001 </c:v>
                </c:pt>
                <c:pt idx="2">
                  <c:v>2002 </c:v>
                </c:pt>
                <c:pt idx="3">
                  <c:v>2003 </c:v>
                </c:pt>
                <c:pt idx="4">
                  <c:v>2004 </c:v>
                </c:pt>
                <c:pt idx="5">
                  <c:v>2005 </c:v>
                </c:pt>
                <c:pt idx="6">
                  <c:v>2006 </c:v>
                </c:pt>
                <c:pt idx="7">
                  <c:v>2007 </c:v>
                </c:pt>
                <c:pt idx="8">
                  <c:v>2008 </c:v>
                </c:pt>
                <c:pt idx="9">
                  <c:v>2009 </c:v>
                </c:pt>
                <c:pt idx="10">
                  <c:v>2010 </c:v>
                </c:pt>
                <c:pt idx="11">
                  <c:v>2011 </c:v>
                </c:pt>
                <c:pt idx="12">
                  <c:v>2012 </c:v>
                </c:pt>
                <c:pt idx="13">
                  <c:v>2013 </c:v>
                </c:pt>
                <c:pt idx="14">
                  <c:v>2014 </c:v>
                </c:pt>
                <c:pt idx="15">
                  <c:v>2015 </c:v>
                </c:pt>
                <c:pt idx="16">
                  <c:v>2016 </c:v>
                </c:pt>
                <c:pt idx="17">
                  <c:v>2017 </c:v>
                </c:pt>
                <c:pt idx="18">
                  <c:v>2018 </c:v>
                </c:pt>
                <c:pt idx="19">
                  <c:v>2019 </c:v>
                </c:pt>
              </c:strCache>
            </c:strRef>
          </c:cat>
          <c:val>
            <c:numRef>
              <c:f>'Interactive Charts'!$J$154:$AC$154</c:f>
              <c:numCache>
                <c:formatCode>0.0%</c:formatCode>
                <c:ptCount val="20"/>
                <c:pt idx="1">
                  <c:v>0.0333645284633279</c:v>
                </c:pt>
                <c:pt idx="2">
                  <c:v>0.0190028669902811</c:v>
                </c:pt>
                <c:pt idx="3">
                  <c:v>0.0403999878114429</c:v>
                </c:pt>
                <c:pt idx="4">
                  <c:v>0.0253830646145434</c:v>
                </c:pt>
                <c:pt idx="5">
                  <c:v>0.0445108801729022</c:v>
                </c:pt>
                <c:pt idx="6">
                  <c:v>0.0600471261696087</c:v>
                </c:pt>
                <c:pt idx="7">
                  <c:v>0.107990162778499</c:v>
                </c:pt>
                <c:pt idx="8">
                  <c:v>0.0779113941242438</c:v>
                </c:pt>
                <c:pt idx="9">
                  <c:v>0.0839078266692108</c:v>
                </c:pt>
                <c:pt idx="10">
                  <c:v>0.0599191601154476</c:v>
                </c:pt>
                <c:pt idx="11">
                  <c:v>0.067461536051139</c:v>
                </c:pt>
                <c:pt idx="12">
                  <c:v>0.0980863561508723</c:v>
                </c:pt>
                <c:pt idx="13">
                  <c:v>0.09770820134038</c:v>
                </c:pt>
                <c:pt idx="14">
                  <c:v>0.0912369740613652</c:v>
                </c:pt>
                <c:pt idx="15">
                  <c:v>0.0926404916902299</c:v>
                </c:pt>
                <c:pt idx="16">
                  <c:v>0.0953741641101475</c:v>
                </c:pt>
                <c:pt idx="17">
                  <c:v>0.0974187617589639</c:v>
                </c:pt>
                <c:pt idx="18">
                  <c:v>0.0963523170976215</c:v>
                </c:pt>
                <c:pt idx="19">
                  <c:v>0.0950879123433734</c:v>
                </c:pt>
              </c:numCache>
            </c:numRef>
          </c:val>
          <c:smooth val="0"/>
          <c:extLst xmlns:c16r2="http://schemas.microsoft.com/office/drawing/2015/06/chart">
            <c:ext xmlns:c16="http://schemas.microsoft.com/office/drawing/2014/chart" uri="{C3380CC4-5D6E-409C-BE32-E72D297353CC}">
              <c16:uniqueId val="{00000016-9C47-4874-A16E-FF0233DCC1EB}"/>
            </c:ext>
          </c:extLst>
        </c:ser>
        <c:dLbls>
          <c:showLegendKey val="0"/>
          <c:showVal val="0"/>
          <c:showCatName val="0"/>
          <c:showSerName val="0"/>
          <c:showPercent val="0"/>
          <c:showBubbleSize val="0"/>
        </c:dLbls>
        <c:marker val="1"/>
        <c:smooth val="0"/>
        <c:axId val="2122150936"/>
        <c:axId val="2122145096"/>
      </c:lineChart>
      <c:catAx>
        <c:axId val="2122136216"/>
        <c:scaling>
          <c:orientation val="minMax"/>
        </c:scaling>
        <c:delete val="1"/>
        <c:axPos val="b"/>
        <c:numFmt formatCode="General" sourceLinked="0"/>
        <c:majorTickMark val="out"/>
        <c:minorTickMark val="none"/>
        <c:tickLblPos val="nextTo"/>
        <c:crossAx val="2122139272"/>
        <c:crosses val="autoZero"/>
        <c:auto val="1"/>
        <c:lblAlgn val="ctr"/>
        <c:lblOffset val="100"/>
        <c:noMultiLvlLbl val="0"/>
      </c:catAx>
      <c:valAx>
        <c:axId val="2122139272"/>
        <c:scaling>
          <c:orientation val="minMax"/>
        </c:scaling>
        <c:delete val="0"/>
        <c:axPos val="l"/>
        <c:majorGridlines>
          <c:spPr>
            <a:ln>
              <a:prstDash val="sysDash"/>
            </a:ln>
          </c:spPr>
        </c:majorGridlines>
        <c:title>
          <c:tx>
            <c:rich>
              <a:bodyPr rot="-5400000" vert="horz"/>
              <a:lstStyle/>
              <a:p>
                <a:pPr>
                  <a:defRPr sz="900"/>
                </a:pPr>
                <a:r>
                  <a:rPr lang="en-US" sz="900" dirty="0"/>
                  <a:t>Retail Sales (US$ million)</a:t>
                </a:r>
              </a:p>
            </c:rich>
          </c:tx>
          <c:layout/>
          <c:overlay val="0"/>
        </c:title>
        <c:numFmt formatCode="#,##0" sourceLinked="0"/>
        <c:majorTickMark val="out"/>
        <c:minorTickMark val="none"/>
        <c:tickLblPos val="nextTo"/>
        <c:spPr>
          <a:ln>
            <a:noFill/>
          </a:ln>
        </c:spPr>
        <c:txPr>
          <a:bodyPr/>
          <a:lstStyle/>
          <a:p>
            <a:pPr>
              <a:defRPr sz="900"/>
            </a:pPr>
            <a:endParaRPr lang="en-US"/>
          </a:p>
        </c:txPr>
        <c:crossAx val="2122136216"/>
        <c:crosses val="autoZero"/>
        <c:crossBetween val="between"/>
      </c:valAx>
      <c:valAx>
        <c:axId val="2122145096"/>
        <c:scaling>
          <c:orientation val="minMax"/>
        </c:scaling>
        <c:delete val="0"/>
        <c:axPos val="r"/>
        <c:title>
          <c:tx>
            <c:rich>
              <a:bodyPr rot="-5400000" vert="horz"/>
              <a:lstStyle/>
              <a:p>
                <a:pPr>
                  <a:defRPr sz="900"/>
                </a:pPr>
                <a:r>
                  <a:rPr lang="en-US" sz="900" dirty="0"/>
                  <a:t>Year-on-Year Growth %</a:t>
                </a:r>
              </a:p>
            </c:rich>
          </c:tx>
          <c:layout/>
          <c:overlay val="0"/>
        </c:title>
        <c:numFmt formatCode="0%" sourceLinked="0"/>
        <c:majorTickMark val="none"/>
        <c:minorTickMark val="none"/>
        <c:tickLblPos val="nextTo"/>
        <c:spPr>
          <a:ln>
            <a:noFill/>
          </a:ln>
        </c:spPr>
        <c:txPr>
          <a:bodyPr anchor="ctr" anchorCtr="0"/>
          <a:lstStyle/>
          <a:p>
            <a:pPr>
              <a:defRPr sz="900"/>
            </a:pPr>
            <a:endParaRPr lang="en-US"/>
          </a:p>
        </c:txPr>
        <c:crossAx val="2122150936"/>
        <c:crosses val="max"/>
        <c:crossBetween val="between"/>
      </c:valAx>
      <c:catAx>
        <c:axId val="2122150936"/>
        <c:scaling>
          <c:orientation val="minMax"/>
        </c:scaling>
        <c:delete val="1"/>
        <c:axPos val="b"/>
        <c:numFmt formatCode="General" sourceLinked="0"/>
        <c:majorTickMark val="out"/>
        <c:minorTickMark val="none"/>
        <c:tickLblPos val="nextTo"/>
        <c:crossAx val="2122145096"/>
        <c:crosses val="autoZero"/>
        <c:auto val="1"/>
        <c:lblAlgn val="ctr"/>
        <c:lblOffset val="100"/>
        <c:noMultiLvlLbl val="0"/>
      </c:catAx>
    </c:plotArea>
    <c:plotVisOnly val="1"/>
    <c:dispBlanksAs val="gap"/>
    <c:showDLblsOverMax val="0"/>
  </c:chart>
  <c:spPr>
    <a:ln>
      <a:noFill/>
    </a:ln>
  </c:spPr>
  <c:txPr>
    <a:bodyPr/>
    <a:lstStyle/>
    <a:p>
      <a:pPr>
        <a:defRPr>
          <a:latin typeface="Arial Narrow"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69855614298082"/>
          <c:y val="0.145855596033192"/>
          <c:w val="0.875315646443917"/>
          <c:h val="0.623017101801254"/>
        </c:manualLayout>
      </c:layout>
      <c:barChart>
        <c:barDir val="col"/>
        <c:grouping val="stacked"/>
        <c:varyColors val="0"/>
        <c:ser>
          <c:idx val="0"/>
          <c:order val="0"/>
          <c:tx>
            <c:strRef>
              <c:f>'Interactive Charts'!$I$176</c:f>
              <c:strCache>
                <c:ptCount val="1"/>
                <c:pt idx="0">
                  <c:v>Standard</c:v>
                </c:pt>
              </c:strCache>
            </c:strRef>
          </c:tx>
          <c:spPr>
            <a:solidFill>
              <a:schemeClr val="accent2"/>
            </a:solidFill>
            <a:ln>
              <a:solidFill>
                <a:schemeClr val="bg1"/>
              </a:solidFill>
            </a:ln>
            <a:effectLst>
              <a:outerShdw blurRad="50800" dist="38100" dir="2700000" algn="ctr" rotWithShape="0">
                <a:srgbClr val="000000">
                  <a:alpha val="40000"/>
                </a:srgbClr>
              </a:outerShdw>
            </a:effectLst>
          </c:spPr>
          <c:invertIfNegative val="0"/>
          <c:cat>
            <c:strRef>
              <c:f>'Interactive Charts'!$J$148:$AC$148</c:f>
              <c:strCache>
                <c:ptCount val="20"/>
                <c:pt idx="0">
                  <c:v>2000 </c:v>
                </c:pt>
                <c:pt idx="1">
                  <c:v>2001 </c:v>
                </c:pt>
                <c:pt idx="2">
                  <c:v>2002 </c:v>
                </c:pt>
                <c:pt idx="3">
                  <c:v>2003 </c:v>
                </c:pt>
                <c:pt idx="4">
                  <c:v>2004 </c:v>
                </c:pt>
                <c:pt idx="5">
                  <c:v>2005 </c:v>
                </c:pt>
                <c:pt idx="6">
                  <c:v>2006 </c:v>
                </c:pt>
                <c:pt idx="7">
                  <c:v>2007 </c:v>
                </c:pt>
                <c:pt idx="8">
                  <c:v>2008 </c:v>
                </c:pt>
                <c:pt idx="9">
                  <c:v>2009 </c:v>
                </c:pt>
                <c:pt idx="10">
                  <c:v>2010 </c:v>
                </c:pt>
                <c:pt idx="11">
                  <c:v>2011 </c:v>
                </c:pt>
                <c:pt idx="12">
                  <c:v>2012 </c:v>
                </c:pt>
                <c:pt idx="13">
                  <c:v>2013 </c:v>
                </c:pt>
                <c:pt idx="14">
                  <c:v>2014 </c:v>
                </c:pt>
                <c:pt idx="15">
                  <c:v>2015 </c:v>
                </c:pt>
                <c:pt idx="16">
                  <c:v>2016 </c:v>
                </c:pt>
                <c:pt idx="17">
                  <c:v>2017 </c:v>
                </c:pt>
                <c:pt idx="18">
                  <c:v>2018 </c:v>
                </c:pt>
                <c:pt idx="19">
                  <c:v>2019 </c:v>
                </c:pt>
              </c:strCache>
            </c:strRef>
          </c:cat>
          <c:val>
            <c:numRef>
              <c:f>'Interactive Charts'!$J$176:$AC$176</c:f>
              <c:numCache>
                <c:formatCode>General</c:formatCode>
                <c:ptCount val="20"/>
                <c:pt idx="0">
                  <c:v>428.8</c:v>
                </c:pt>
                <c:pt idx="1">
                  <c:v>428.4</c:v>
                </c:pt>
                <c:pt idx="2">
                  <c:v>421.9</c:v>
                </c:pt>
                <c:pt idx="3">
                  <c:v>422.9</c:v>
                </c:pt>
                <c:pt idx="4">
                  <c:v>416.5</c:v>
                </c:pt>
                <c:pt idx="5">
                  <c:v>417.5</c:v>
                </c:pt>
                <c:pt idx="6">
                  <c:v>428.1</c:v>
                </c:pt>
                <c:pt idx="7">
                  <c:v>457.3</c:v>
                </c:pt>
                <c:pt idx="8">
                  <c:v>467.9</c:v>
                </c:pt>
                <c:pt idx="9">
                  <c:v>480.0</c:v>
                </c:pt>
                <c:pt idx="10">
                  <c:v>490.9</c:v>
                </c:pt>
                <c:pt idx="11">
                  <c:v>508.9</c:v>
                </c:pt>
                <c:pt idx="12">
                  <c:v>537.6</c:v>
                </c:pt>
                <c:pt idx="13">
                  <c:v>564.4</c:v>
                </c:pt>
                <c:pt idx="14">
                  <c:v>593.9</c:v>
                </c:pt>
                <c:pt idx="15">
                  <c:v>629.0</c:v>
                </c:pt>
                <c:pt idx="16">
                  <c:v>668.9</c:v>
                </c:pt>
                <c:pt idx="17">
                  <c:v>714.8</c:v>
                </c:pt>
                <c:pt idx="18">
                  <c:v>765.4</c:v>
                </c:pt>
                <c:pt idx="19">
                  <c:v>821.0</c:v>
                </c:pt>
              </c:numCache>
            </c:numRef>
          </c:val>
          <c:extLst xmlns:c16r2="http://schemas.microsoft.com/office/drawing/2015/06/chart">
            <c:ext xmlns:c16="http://schemas.microsoft.com/office/drawing/2014/chart" uri="{C3380CC4-5D6E-409C-BE32-E72D297353CC}">
              <c16:uniqueId val="{00000000-8C23-4F5E-8C37-001F1A5A6B4B}"/>
            </c:ext>
          </c:extLst>
        </c:ser>
        <c:ser>
          <c:idx val="1"/>
          <c:order val="1"/>
          <c:tx>
            <c:strRef>
              <c:f>'Interactive Charts'!$I$177</c:f>
              <c:strCache>
                <c:ptCount val="1"/>
                <c:pt idx="0">
                  <c:v>Follow-on</c:v>
                </c:pt>
              </c:strCache>
            </c:strRef>
          </c:tx>
          <c:spPr>
            <a:solidFill>
              <a:schemeClr val="accent2">
                <a:lumMod val="60000"/>
                <a:lumOff val="40000"/>
              </a:schemeClr>
            </a:solidFill>
            <a:ln>
              <a:solidFill>
                <a:schemeClr val="bg1"/>
              </a:solidFill>
            </a:ln>
            <a:effectLst>
              <a:outerShdw blurRad="50800" dist="38100" dir="2700000" algn="ctr" rotWithShape="0">
                <a:srgbClr val="000000">
                  <a:alpha val="40000"/>
                </a:srgbClr>
              </a:outerShdw>
            </a:effectLst>
          </c:spPr>
          <c:invertIfNegative val="0"/>
          <c:cat>
            <c:strRef>
              <c:f>'Interactive Charts'!$J$148:$AC$148</c:f>
              <c:strCache>
                <c:ptCount val="20"/>
                <c:pt idx="0">
                  <c:v>2000 </c:v>
                </c:pt>
                <c:pt idx="1">
                  <c:v>2001 </c:v>
                </c:pt>
                <c:pt idx="2">
                  <c:v>2002 </c:v>
                </c:pt>
                <c:pt idx="3">
                  <c:v>2003 </c:v>
                </c:pt>
                <c:pt idx="4">
                  <c:v>2004 </c:v>
                </c:pt>
                <c:pt idx="5">
                  <c:v>2005 </c:v>
                </c:pt>
                <c:pt idx="6">
                  <c:v>2006 </c:v>
                </c:pt>
                <c:pt idx="7">
                  <c:v>2007 </c:v>
                </c:pt>
                <c:pt idx="8">
                  <c:v>2008 </c:v>
                </c:pt>
                <c:pt idx="9">
                  <c:v>2009 </c:v>
                </c:pt>
                <c:pt idx="10">
                  <c:v>2010 </c:v>
                </c:pt>
                <c:pt idx="11">
                  <c:v>2011 </c:v>
                </c:pt>
                <c:pt idx="12">
                  <c:v>2012 </c:v>
                </c:pt>
                <c:pt idx="13">
                  <c:v>2013 </c:v>
                </c:pt>
                <c:pt idx="14">
                  <c:v>2014 </c:v>
                </c:pt>
                <c:pt idx="15">
                  <c:v>2015 </c:v>
                </c:pt>
                <c:pt idx="16">
                  <c:v>2016 </c:v>
                </c:pt>
                <c:pt idx="17">
                  <c:v>2017 </c:v>
                </c:pt>
                <c:pt idx="18">
                  <c:v>2018 </c:v>
                </c:pt>
                <c:pt idx="19">
                  <c:v>2019 </c:v>
                </c:pt>
              </c:strCache>
            </c:strRef>
          </c:cat>
          <c:val>
            <c:numRef>
              <c:f>'Interactive Charts'!$J$177:$AC$177</c:f>
              <c:numCache>
                <c:formatCode>General</c:formatCode>
                <c:ptCount val="20"/>
                <c:pt idx="0">
                  <c:v>243.2</c:v>
                </c:pt>
                <c:pt idx="1">
                  <c:v>254.4</c:v>
                </c:pt>
                <c:pt idx="2">
                  <c:v>264.3</c:v>
                </c:pt>
                <c:pt idx="3">
                  <c:v>275.3999999999999</c:v>
                </c:pt>
                <c:pt idx="4">
                  <c:v>292.3999999999999</c:v>
                </c:pt>
                <c:pt idx="5">
                  <c:v>314.0</c:v>
                </c:pt>
                <c:pt idx="6">
                  <c:v>342.2</c:v>
                </c:pt>
                <c:pt idx="7">
                  <c:v>374.1</c:v>
                </c:pt>
                <c:pt idx="8">
                  <c:v>394.4</c:v>
                </c:pt>
                <c:pt idx="9">
                  <c:v>415.0</c:v>
                </c:pt>
                <c:pt idx="10">
                  <c:v>435.6</c:v>
                </c:pt>
                <c:pt idx="11">
                  <c:v>459.8</c:v>
                </c:pt>
                <c:pt idx="12">
                  <c:v>487.5</c:v>
                </c:pt>
                <c:pt idx="13">
                  <c:v>517.9</c:v>
                </c:pt>
                <c:pt idx="14">
                  <c:v>547.3</c:v>
                </c:pt>
                <c:pt idx="15">
                  <c:v>583.4</c:v>
                </c:pt>
                <c:pt idx="16">
                  <c:v>626.2</c:v>
                </c:pt>
                <c:pt idx="17">
                  <c:v>673.4</c:v>
                </c:pt>
                <c:pt idx="18">
                  <c:v>723.2</c:v>
                </c:pt>
                <c:pt idx="19">
                  <c:v>775.3</c:v>
                </c:pt>
              </c:numCache>
            </c:numRef>
          </c:val>
          <c:extLst xmlns:c16r2="http://schemas.microsoft.com/office/drawing/2015/06/chart">
            <c:ext xmlns:c16="http://schemas.microsoft.com/office/drawing/2014/chart" uri="{C3380CC4-5D6E-409C-BE32-E72D297353CC}">
              <c16:uniqueId val="{00000001-8C23-4F5E-8C37-001F1A5A6B4B}"/>
            </c:ext>
          </c:extLst>
        </c:ser>
        <c:ser>
          <c:idx val="2"/>
          <c:order val="2"/>
          <c:tx>
            <c:strRef>
              <c:f>'Interactive Charts'!$I$178</c:f>
              <c:strCache>
                <c:ptCount val="1"/>
                <c:pt idx="0">
                  <c:v>Toddler</c:v>
                </c:pt>
              </c:strCache>
            </c:strRef>
          </c:tx>
          <c:spPr>
            <a:solidFill>
              <a:schemeClr val="accent2">
                <a:lumMod val="40000"/>
                <a:lumOff val="60000"/>
              </a:schemeClr>
            </a:solidFill>
            <a:ln>
              <a:solidFill>
                <a:schemeClr val="bg1"/>
              </a:solidFill>
            </a:ln>
            <a:effectLst>
              <a:outerShdw blurRad="50800" dist="38100" dir="2700000" algn="ctr" rotWithShape="0">
                <a:srgbClr val="000000">
                  <a:alpha val="40000"/>
                </a:srgbClr>
              </a:outerShdw>
            </a:effectLst>
          </c:spPr>
          <c:invertIfNegative val="0"/>
          <c:cat>
            <c:strRef>
              <c:f>'Interactive Charts'!$J$148:$AC$148</c:f>
              <c:strCache>
                <c:ptCount val="20"/>
                <c:pt idx="0">
                  <c:v>2000 </c:v>
                </c:pt>
                <c:pt idx="1">
                  <c:v>2001 </c:v>
                </c:pt>
                <c:pt idx="2">
                  <c:v>2002 </c:v>
                </c:pt>
                <c:pt idx="3">
                  <c:v>2003 </c:v>
                </c:pt>
                <c:pt idx="4">
                  <c:v>2004 </c:v>
                </c:pt>
                <c:pt idx="5">
                  <c:v>2005 </c:v>
                </c:pt>
                <c:pt idx="6">
                  <c:v>2006 </c:v>
                </c:pt>
                <c:pt idx="7">
                  <c:v>2007 </c:v>
                </c:pt>
                <c:pt idx="8">
                  <c:v>2008 </c:v>
                </c:pt>
                <c:pt idx="9">
                  <c:v>2009 </c:v>
                </c:pt>
                <c:pt idx="10">
                  <c:v>2010 </c:v>
                </c:pt>
                <c:pt idx="11">
                  <c:v>2011 </c:v>
                </c:pt>
                <c:pt idx="12">
                  <c:v>2012 </c:v>
                </c:pt>
                <c:pt idx="13">
                  <c:v>2013 </c:v>
                </c:pt>
                <c:pt idx="14">
                  <c:v>2014 </c:v>
                </c:pt>
                <c:pt idx="15">
                  <c:v>2015 </c:v>
                </c:pt>
                <c:pt idx="16">
                  <c:v>2016 </c:v>
                </c:pt>
                <c:pt idx="17">
                  <c:v>2017 </c:v>
                </c:pt>
                <c:pt idx="18">
                  <c:v>2018 </c:v>
                </c:pt>
                <c:pt idx="19">
                  <c:v>2019 </c:v>
                </c:pt>
              </c:strCache>
            </c:strRef>
          </c:cat>
          <c:val>
            <c:numRef>
              <c:f>'Interactive Charts'!$J$178:$AC$178</c:f>
              <c:numCache>
                <c:formatCode>General</c:formatCode>
                <c:ptCount val="20"/>
                <c:pt idx="0">
                  <c:v>291.7</c:v>
                </c:pt>
                <c:pt idx="1">
                  <c:v>326.3999999999999</c:v>
                </c:pt>
                <c:pt idx="2">
                  <c:v>365.0</c:v>
                </c:pt>
                <c:pt idx="3">
                  <c:v>402.2</c:v>
                </c:pt>
                <c:pt idx="4">
                  <c:v>443.8</c:v>
                </c:pt>
                <c:pt idx="5">
                  <c:v>500.5</c:v>
                </c:pt>
                <c:pt idx="6">
                  <c:v>566.3</c:v>
                </c:pt>
                <c:pt idx="7">
                  <c:v>636.0</c:v>
                </c:pt>
                <c:pt idx="8">
                  <c:v>701.2</c:v>
                </c:pt>
                <c:pt idx="9">
                  <c:v>769.9</c:v>
                </c:pt>
                <c:pt idx="10">
                  <c:v>847.5</c:v>
                </c:pt>
                <c:pt idx="11">
                  <c:v>931.5</c:v>
                </c:pt>
                <c:pt idx="12">
                  <c:v>1014.2</c:v>
                </c:pt>
                <c:pt idx="13">
                  <c:v>1099.7</c:v>
                </c:pt>
                <c:pt idx="14">
                  <c:v>1194.4</c:v>
                </c:pt>
                <c:pt idx="15">
                  <c:v>1303.5</c:v>
                </c:pt>
                <c:pt idx="16">
                  <c:v>1423.7</c:v>
                </c:pt>
                <c:pt idx="17">
                  <c:v>1556.2</c:v>
                </c:pt>
                <c:pt idx="18">
                  <c:v>1699.8</c:v>
                </c:pt>
                <c:pt idx="19">
                  <c:v>1855.2</c:v>
                </c:pt>
              </c:numCache>
            </c:numRef>
          </c:val>
          <c:extLst xmlns:c16r2="http://schemas.microsoft.com/office/drawing/2015/06/chart">
            <c:ext xmlns:c16="http://schemas.microsoft.com/office/drawing/2014/chart" uri="{C3380CC4-5D6E-409C-BE32-E72D297353CC}">
              <c16:uniqueId val="{00000002-8C23-4F5E-8C37-001F1A5A6B4B}"/>
            </c:ext>
          </c:extLst>
        </c:ser>
        <c:ser>
          <c:idx val="3"/>
          <c:order val="3"/>
          <c:tx>
            <c:strRef>
              <c:f>'Interactive Charts'!$I$179</c:f>
              <c:strCache>
                <c:ptCount val="1"/>
                <c:pt idx="0">
                  <c:v>Special</c:v>
                </c:pt>
              </c:strCache>
            </c:strRef>
          </c:tx>
          <c:spPr>
            <a:solidFill>
              <a:schemeClr val="accent2">
                <a:lumMod val="20000"/>
                <a:lumOff val="80000"/>
              </a:schemeClr>
            </a:solidFill>
            <a:ln>
              <a:solidFill>
                <a:schemeClr val="bg1"/>
              </a:solidFill>
            </a:ln>
            <a:effectLst>
              <a:outerShdw blurRad="50800" dist="38100" dir="2700000" algn="ctr" rotWithShape="0">
                <a:srgbClr val="000000">
                  <a:alpha val="40000"/>
                </a:srgbClr>
              </a:outerShdw>
            </a:effectLst>
          </c:spPr>
          <c:invertIfNegative val="0"/>
          <c:cat>
            <c:strRef>
              <c:f>'Interactive Charts'!$J$148:$AC$148</c:f>
              <c:strCache>
                <c:ptCount val="20"/>
                <c:pt idx="0">
                  <c:v>2000 </c:v>
                </c:pt>
                <c:pt idx="1">
                  <c:v>2001 </c:v>
                </c:pt>
                <c:pt idx="2">
                  <c:v>2002 </c:v>
                </c:pt>
                <c:pt idx="3">
                  <c:v>2003 </c:v>
                </c:pt>
                <c:pt idx="4">
                  <c:v>2004 </c:v>
                </c:pt>
                <c:pt idx="5">
                  <c:v>2005 </c:v>
                </c:pt>
                <c:pt idx="6">
                  <c:v>2006 </c:v>
                </c:pt>
                <c:pt idx="7">
                  <c:v>2007 </c:v>
                </c:pt>
                <c:pt idx="8">
                  <c:v>2008 </c:v>
                </c:pt>
                <c:pt idx="9">
                  <c:v>2009 </c:v>
                </c:pt>
                <c:pt idx="10">
                  <c:v>2010 </c:v>
                </c:pt>
                <c:pt idx="11">
                  <c:v>2011 </c:v>
                </c:pt>
                <c:pt idx="12">
                  <c:v>2012 </c:v>
                </c:pt>
                <c:pt idx="13">
                  <c:v>2013 </c:v>
                </c:pt>
                <c:pt idx="14">
                  <c:v>2014 </c:v>
                </c:pt>
                <c:pt idx="15">
                  <c:v>2015 </c:v>
                </c:pt>
                <c:pt idx="16">
                  <c:v>2016 </c:v>
                </c:pt>
                <c:pt idx="17">
                  <c:v>2017 </c:v>
                </c:pt>
                <c:pt idx="18">
                  <c:v>2018 </c:v>
                </c:pt>
                <c:pt idx="19">
                  <c:v>2019 </c:v>
                </c:pt>
              </c:strCache>
            </c:strRef>
          </c:cat>
          <c:val>
            <c:numRef>
              <c:f>'Interactive Charts'!$J$179:$AC$179</c:f>
              <c:numCache>
                <c:formatCode>General</c:formatCode>
                <c:ptCount val="20"/>
                <c:pt idx="0">
                  <c:v>90.5</c:v>
                </c:pt>
                <c:pt idx="1">
                  <c:v>95.5</c:v>
                </c:pt>
                <c:pt idx="2">
                  <c:v>91.3</c:v>
                </c:pt>
                <c:pt idx="3">
                  <c:v>87.8</c:v>
                </c:pt>
                <c:pt idx="4">
                  <c:v>83.0</c:v>
                </c:pt>
                <c:pt idx="5">
                  <c:v>83.7</c:v>
                </c:pt>
                <c:pt idx="6">
                  <c:v>85.3</c:v>
                </c:pt>
                <c:pt idx="7">
                  <c:v>89.5</c:v>
                </c:pt>
                <c:pt idx="8">
                  <c:v>92.0</c:v>
                </c:pt>
                <c:pt idx="9">
                  <c:v>90.5</c:v>
                </c:pt>
                <c:pt idx="10">
                  <c:v>89.3</c:v>
                </c:pt>
                <c:pt idx="11">
                  <c:v>89.2</c:v>
                </c:pt>
                <c:pt idx="12">
                  <c:v>94.1</c:v>
                </c:pt>
                <c:pt idx="13">
                  <c:v>98.9</c:v>
                </c:pt>
                <c:pt idx="14">
                  <c:v>100.4</c:v>
                </c:pt>
                <c:pt idx="15">
                  <c:v>102.6</c:v>
                </c:pt>
                <c:pt idx="16">
                  <c:v>105.2</c:v>
                </c:pt>
                <c:pt idx="17">
                  <c:v>108.3</c:v>
                </c:pt>
                <c:pt idx="18">
                  <c:v>111.5</c:v>
                </c:pt>
                <c:pt idx="19">
                  <c:v>114.9</c:v>
                </c:pt>
              </c:numCache>
            </c:numRef>
          </c:val>
          <c:extLst xmlns:c16r2="http://schemas.microsoft.com/office/drawing/2015/06/chart">
            <c:ext xmlns:c16="http://schemas.microsoft.com/office/drawing/2014/chart" uri="{C3380CC4-5D6E-409C-BE32-E72D297353CC}">
              <c16:uniqueId val="{00000003-8C23-4F5E-8C37-001F1A5A6B4B}"/>
            </c:ext>
          </c:extLst>
        </c:ser>
        <c:dLbls>
          <c:showLegendKey val="0"/>
          <c:showVal val="0"/>
          <c:showCatName val="0"/>
          <c:showSerName val="0"/>
          <c:showPercent val="0"/>
          <c:showBubbleSize val="0"/>
        </c:dLbls>
        <c:gapWidth val="55"/>
        <c:overlap val="100"/>
        <c:axId val="2120291704"/>
        <c:axId val="2120375816"/>
      </c:barChart>
      <c:lineChart>
        <c:grouping val="standard"/>
        <c:varyColors val="0"/>
        <c:ser>
          <c:idx val="5"/>
          <c:order val="5"/>
          <c:tx>
            <c:strRef>
              <c:f>'Interactive Charts'!$I$180</c:f>
              <c:strCache>
                <c:ptCount val="1"/>
                <c:pt idx="0">
                  <c:v>Total Milk Formula</c:v>
                </c:pt>
              </c:strCache>
            </c:strRef>
          </c:tx>
          <c:spPr>
            <a:ln>
              <a:noFill/>
            </a:ln>
          </c:spPr>
          <c:marker>
            <c:symbol val="none"/>
          </c:marker>
          <c:dLbls>
            <c:dLbl>
              <c:idx val="1"/>
              <c:layout>
                <c:manualLayout>
                  <c:x val="-0.0295000420398091"/>
                  <c:y val="-0.065289570791497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C23-4F5E-8C37-001F1A5A6B4B}"/>
                </c:ext>
                <c:ext xmlns:c15="http://schemas.microsoft.com/office/drawing/2012/chart" uri="{CE6537A1-D6FC-4f65-9D91-7224C49458BB}"/>
              </c:extLst>
            </c:dLbl>
            <c:dLbl>
              <c:idx val="2"/>
              <c:layout>
                <c:manualLayout>
                  <c:x val="-0.0279086692351674"/>
                  <c:y val="0.055139150036033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C23-4F5E-8C37-001F1A5A6B4B}"/>
                </c:ext>
                <c:ext xmlns:c15="http://schemas.microsoft.com/office/drawing/2012/chart" uri="{CE6537A1-D6FC-4f65-9D91-7224C49458BB}"/>
              </c:extLst>
            </c:dLbl>
            <c:dLbl>
              <c:idx val="3"/>
              <c:layout>
                <c:manualLayout>
                  <c:x val="-0.0295000420398091"/>
                  <c:y val="0.012128892597629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C23-4F5E-8C37-001F1A5A6B4B}"/>
                </c:ext>
                <c:ext xmlns:c15="http://schemas.microsoft.com/office/drawing/2012/chart" uri="{CE6537A1-D6FC-4f65-9D91-7224C49458BB}"/>
              </c:extLst>
            </c:dLbl>
            <c:dLbl>
              <c:idx val="4"/>
              <c:layout>
                <c:manualLayout>
                  <c:x val="-0.0295000420398091"/>
                  <c:y val="0.029332995572991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C23-4F5E-8C37-001F1A5A6B4B}"/>
                </c:ext>
                <c:ext xmlns:c15="http://schemas.microsoft.com/office/drawing/2012/chart" uri="{CE6537A1-D6FC-4f65-9D91-7224C49458BB}"/>
              </c:extLst>
            </c:dLbl>
            <c:dLbl>
              <c:idx val="8"/>
              <c:layout>
                <c:manualLayout>
                  <c:x val="-0.0295000420398091"/>
                  <c:y val="-0.048085467816135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C23-4F5E-8C37-001F1A5A6B4B}"/>
                </c:ext>
                <c:ext xmlns:c15="http://schemas.microsoft.com/office/drawing/2012/chart" uri="{CE6537A1-D6FC-4f65-9D91-7224C49458BB}"/>
              </c:extLst>
            </c:dLbl>
            <c:dLbl>
              <c:idx val="9"/>
              <c:layout>
                <c:manualLayout>
                  <c:x val="-0.0295000420398092"/>
                  <c:y val="-0.022279313353093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C23-4F5E-8C37-001F1A5A6B4B}"/>
                </c:ext>
                <c:ext xmlns:c15="http://schemas.microsoft.com/office/drawing/2012/chart" uri="{CE6537A1-D6FC-4f65-9D91-7224C49458BB}"/>
              </c:extLst>
            </c:dLbl>
            <c:dLbl>
              <c:idx val="10"/>
              <c:layout>
                <c:manualLayout>
                  <c:x val="-0.0295000420398091"/>
                  <c:y val="-0.013677261865412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C23-4F5E-8C37-001F1A5A6B4B}"/>
                </c:ext>
                <c:ext xmlns:c15="http://schemas.microsoft.com/office/drawing/2012/chart" uri="{CE6537A1-D6FC-4f65-9D91-7224C49458BB}"/>
              </c:extLst>
            </c:dLbl>
            <c:dLbl>
              <c:idx val="11"/>
              <c:layout>
                <c:manualLayout>
                  <c:x val="-0.0279086692351674"/>
                  <c:y val="-0.013677261865412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C23-4F5E-8C37-001F1A5A6B4B}"/>
                </c:ext>
                <c:ext xmlns:c15="http://schemas.microsoft.com/office/drawing/2012/chart" uri="{CE6537A1-D6FC-4f65-9D91-7224C49458BB}"/>
              </c:extLst>
            </c:dLbl>
            <c:dLbl>
              <c:idx val="12"/>
              <c:layout>
                <c:manualLayout>
                  <c:x val="-0.0295000420398091"/>
                  <c:y val="-0.022279313353093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8C23-4F5E-8C37-001F1A5A6B4B}"/>
                </c:ext>
                <c:ext xmlns:c15="http://schemas.microsoft.com/office/drawing/2012/chart" uri="{CE6537A1-D6FC-4f65-9D91-7224C49458BB}"/>
              </c:extLst>
            </c:dLbl>
            <c:dLbl>
              <c:idx val="13"/>
              <c:layout>
                <c:manualLayout>
                  <c:x val="-0.0295000420398091"/>
                  <c:y val="0.0035268411099491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C23-4F5E-8C37-001F1A5A6B4B}"/>
                </c:ext>
                <c:ext xmlns:c15="http://schemas.microsoft.com/office/drawing/2012/chart" uri="{CE6537A1-D6FC-4f65-9D91-7224C49458BB}"/>
              </c:extLst>
            </c:dLbl>
            <c:dLbl>
              <c:idx val="14"/>
              <c:layout>
                <c:manualLayout>
                  <c:x val="-0.0251436903133388"/>
                  <c:y val="0.020730944085310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8C23-4F5E-8C37-001F1A5A6B4B}"/>
                </c:ext>
                <c:ext xmlns:c15="http://schemas.microsoft.com/office/drawing/2012/chart" uri="{CE6537A1-D6FC-4f65-9D91-7224C49458BB}"/>
              </c:extLst>
            </c:dLbl>
            <c:dLbl>
              <c:idx val="15"/>
              <c:layout>
                <c:manualLayout>
                  <c:x val="-0.0295000420398091"/>
                  <c:y val="0.020730944085310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8C23-4F5E-8C37-001F1A5A6B4B}"/>
                </c:ext>
                <c:ext xmlns:c15="http://schemas.microsoft.com/office/drawing/2012/chart" uri="{CE6537A1-D6FC-4f65-9D91-7224C49458BB}"/>
              </c:extLst>
            </c:dLbl>
            <c:dLbl>
              <c:idx val="16"/>
              <c:layout>
                <c:manualLayout>
                  <c:x val="-0.0235523175086971"/>
                  <c:y val="0.037935047060672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8C23-4F5E-8C37-001F1A5A6B4B}"/>
                </c:ext>
                <c:ext xmlns:c15="http://schemas.microsoft.com/office/drawing/2012/chart" uri="{CE6537A1-D6FC-4f65-9D91-7224C49458BB}"/>
              </c:extLst>
            </c:dLbl>
            <c:dLbl>
              <c:idx val="17"/>
              <c:layout>
                <c:manualLayout>
                  <c:x val="-0.0295000420398091"/>
                  <c:y val="0.055139150036033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8C23-4F5E-8C37-001F1A5A6B4B}"/>
                </c:ext>
                <c:ext xmlns:c15="http://schemas.microsoft.com/office/drawing/2012/chart" uri="{CE6537A1-D6FC-4f65-9D91-7224C49458BB}"/>
              </c:extLst>
            </c:dLbl>
            <c:dLbl>
              <c:idx val="18"/>
              <c:layout>
                <c:manualLayout>
                  <c:x val="-0.0295000420398091"/>
                  <c:y val="0.089547355986756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8C23-4F5E-8C37-001F1A5A6B4B}"/>
                </c:ext>
                <c:ext xmlns:c15="http://schemas.microsoft.com/office/drawing/2012/chart" uri="{CE6537A1-D6FC-4f65-9D91-7224C49458BB}"/>
              </c:extLst>
            </c:dLbl>
            <c:dLbl>
              <c:idx val="19"/>
              <c:layout>
                <c:manualLayout>
                  <c:x val="-0.0295000420398092"/>
                  <c:y val="0.13255761342516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8C23-4F5E-8C37-001F1A5A6B4B}"/>
                </c:ext>
                <c:ext xmlns:c15="http://schemas.microsoft.com/office/drawing/2012/chart" uri="{CE6537A1-D6FC-4f65-9D91-7224C49458BB}"/>
              </c:extLst>
            </c:dLbl>
            <c:numFmt formatCode="#,##0" sourceLinked="0"/>
            <c:spPr>
              <a:noFill/>
              <a:ln>
                <a:noFill/>
              </a:ln>
              <a:effectLst/>
            </c:spPr>
            <c:txPr>
              <a:bodyPr/>
              <a:lstStyle/>
              <a:p>
                <a:pPr>
                  <a:defRPr sz="800" b="1"/>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'Interactive Charts'!$J$180:$AC$180</c:f>
              <c:numCache>
                <c:formatCode>General</c:formatCode>
                <c:ptCount val="20"/>
                <c:pt idx="0">
                  <c:v>1054.2</c:v>
                </c:pt>
                <c:pt idx="1">
                  <c:v>1104.7</c:v>
                </c:pt>
                <c:pt idx="2">
                  <c:v>1142.5</c:v>
                </c:pt>
                <c:pt idx="3">
                  <c:v>1188.3</c:v>
                </c:pt>
                <c:pt idx="4">
                  <c:v>1235.7</c:v>
                </c:pt>
                <c:pt idx="5">
                  <c:v>1315.7</c:v>
                </c:pt>
                <c:pt idx="6">
                  <c:v>1421.9</c:v>
                </c:pt>
                <c:pt idx="7">
                  <c:v>1556.9</c:v>
                </c:pt>
                <c:pt idx="8">
                  <c:v>1655.5</c:v>
                </c:pt>
                <c:pt idx="9">
                  <c:v>1755.4</c:v>
                </c:pt>
                <c:pt idx="10">
                  <c:v>1863.3</c:v>
                </c:pt>
                <c:pt idx="11">
                  <c:v>1989.4</c:v>
                </c:pt>
                <c:pt idx="12">
                  <c:v>2133.4</c:v>
                </c:pt>
                <c:pt idx="13">
                  <c:v>2280.9</c:v>
                </c:pt>
                <c:pt idx="14">
                  <c:v>2436.0</c:v>
                </c:pt>
                <c:pt idx="15">
                  <c:v>2618.5</c:v>
                </c:pt>
                <c:pt idx="16">
                  <c:v>2824.0</c:v>
                </c:pt>
                <c:pt idx="17">
                  <c:v>3052.7</c:v>
                </c:pt>
                <c:pt idx="18">
                  <c:v>3299.9</c:v>
                </c:pt>
                <c:pt idx="19">
                  <c:v>3566.4</c:v>
                </c:pt>
              </c:numCache>
            </c:numRef>
          </c:val>
          <c:smooth val="0"/>
          <c:extLst xmlns:c16r2="http://schemas.microsoft.com/office/drawing/2015/06/chart">
            <c:ext xmlns:c16="http://schemas.microsoft.com/office/drawing/2014/chart" uri="{C3380CC4-5D6E-409C-BE32-E72D297353CC}">
              <c16:uniqueId val="{00000014-8C23-4F5E-8C37-001F1A5A6B4B}"/>
            </c:ext>
          </c:extLst>
        </c:ser>
        <c:dLbls>
          <c:showLegendKey val="0"/>
          <c:showVal val="0"/>
          <c:showCatName val="0"/>
          <c:showSerName val="0"/>
          <c:showPercent val="0"/>
          <c:showBubbleSize val="0"/>
        </c:dLbls>
        <c:marker val="1"/>
        <c:smooth val="0"/>
        <c:axId val="2120291704"/>
        <c:axId val="2120375816"/>
      </c:lineChart>
      <c:lineChart>
        <c:grouping val="standard"/>
        <c:varyColors val="0"/>
        <c:ser>
          <c:idx val="4"/>
          <c:order val="4"/>
          <c:tx>
            <c:strRef>
              <c:f>'Interactive Charts'!$I$181</c:f>
              <c:strCache>
                <c:ptCount val="1"/>
                <c:pt idx="0">
                  <c:v>Total Milk Formula Y-o-Y Growth</c:v>
                </c:pt>
              </c:strCache>
            </c:strRef>
          </c:tx>
          <c:spPr>
            <a:ln w="22225">
              <a:solidFill>
                <a:schemeClr val="accent6">
                  <a:lumMod val="75000"/>
                </a:schemeClr>
              </a:solidFill>
              <a:prstDash val="sysDot"/>
            </a:ln>
          </c:spPr>
          <c:marker>
            <c:symbol val="circle"/>
            <c:size val="7"/>
            <c:spPr>
              <a:solidFill>
                <a:schemeClr val="accent6"/>
              </a:solidFill>
              <a:ln>
                <a:solidFill>
                  <a:schemeClr val="accent6">
                    <a:lumMod val="75000"/>
                  </a:schemeClr>
                </a:solidFill>
              </a:ln>
            </c:spPr>
          </c:marker>
          <c:dPt>
            <c:idx val="8"/>
            <c:bubble3D val="0"/>
            <c:extLst xmlns:c16r2="http://schemas.microsoft.com/office/drawing/2015/06/chart">
              <c:ext xmlns:c16="http://schemas.microsoft.com/office/drawing/2014/chart" uri="{C3380CC4-5D6E-409C-BE32-E72D297353CC}">
                <c16:uniqueId val="{00000015-8C23-4F5E-8C37-001F1A5A6B4B}"/>
              </c:ext>
            </c:extLst>
          </c:dPt>
          <c:dLbls>
            <c:dLbl>
              <c:idx val="18"/>
              <c:layout>
                <c:manualLayout>
                  <c:x val="-0.0254261276599264"/>
                  <c:y val="-0.056687519303816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8C23-4F5E-8C37-001F1A5A6B4B}"/>
                </c:ext>
                <c:ext xmlns:c15="http://schemas.microsoft.com/office/drawing/2012/chart" uri="{CE6537A1-D6FC-4f65-9D91-7224C49458BB}"/>
              </c:extLst>
            </c:dLbl>
            <c:numFmt formatCode="0.0%" sourceLinked="0"/>
            <c:spPr>
              <a:noFill/>
              <a:ln>
                <a:noFill/>
              </a:ln>
              <a:effectLst/>
            </c:spPr>
            <c:txPr>
              <a:bodyPr/>
              <a:lstStyle/>
              <a:p>
                <a:pPr>
                  <a:defRPr sz="800" b="1">
                    <a:solidFill>
                      <a:schemeClr val="accent6">
                        <a:lumMod val="75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'Interactive Charts'!$J$148:$AC$148</c:f>
              <c:strCache>
                <c:ptCount val="20"/>
                <c:pt idx="0">
                  <c:v>2000 </c:v>
                </c:pt>
                <c:pt idx="1">
                  <c:v>2001 </c:v>
                </c:pt>
                <c:pt idx="2">
                  <c:v>2002 </c:v>
                </c:pt>
                <c:pt idx="3">
                  <c:v>2003 </c:v>
                </c:pt>
                <c:pt idx="4">
                  <c:v>2004 </c:v>
                </c:pt>
                <c:pt idx="5">
                  <c:v>2005 </c:v>
                </c:pt>
                <c:pt idx="6">
                  <c:v>2006 </c:v>
                </c:pt>
                <c:pt idx="7">
                  <c:v>2007 </c:v>
                </c:pt>
                <c:pt idx="8">
                  <c:v>2008 </c:v>
                </c:pt>
                <c:pt idx="9">
                  <c:v>2009 </c:v>
                </c:pt>
                <c:pt idx="10">
                  <c:v>2010 </c:v>
                </c:pt>
                <c:pt idx="11">
                  <c:v>2011 </c:v>
                </c:pt>
                <c:pt idx="12">
                  <c:v>2012 </c:v>
                </c:pt>
                <c:pt idx="13">
                  <c:v>2013 </c:v>
                </c:pt>
                <c:pt idx="14">
                  <c:v>2014 </c:v>
                </c:pt>
                <c:pt idx="15">
                  <c:v>2015 </c:v>
                </c:pt>
                <c:pt idx="16">
                  <c:v>2016 </c:v>
                </c:pt>
                <c:pt idx="17">
                  <c:v>2017 </c:v>
                </c:pt>
                <c:pt idx="18">
                  <c:v>2018 </c:v>
                </c:pt>
                <c:pt idx="19">
                  <c:v>2019 </c:v>
                </c:pt>
              </c:strCache>
            </c:strRef>
          </c:cat>
          <c:val>
            <c:numRef>
              <c:f>'Interactive Charts'!$J$181:$AC$181</c:f>
              <c:numCache>
                <c:formatCode>0.00</c:formatCode>
                <c:ptCount val="20"/>
                <c:pt idx="1">
                  <c:v>0.0479984822614303</c:v>
                </c:pt>
                <c:pt idx="2">
                  <c:v>0.0340333091962348</c:v>
                </c:pt>
                <c:pt idx="3">
                  <c:v>0.0402661064425771</c:v>
                </c:pt>
                <c:pt idx="4">
                  <c:v>0.0398014136654325</c:v>
                </c:pt>
                <c:pt idx="5">
                  <c:v>0.064740632839686</c:v>
                </c:pt>
                <c:pt idx="6">
                  <c:v>0.0807174887892377</c:v>
                </c:pt>
                <c:pt idx="7">
                  <c:v>0.0949433856108024</c:v>
                </c:pt>
                <c:pt idx="8">
                  <c:v>0.0633309782259617</c:v>
                </c:pt>
                <c:pt idx="9">
                  <c:v>0.0603443068559348</c:v>
                </c:pt>
                <c:pt idx="10">
                  <c:v>0.0615244388743306</c:v>
                </c:pt>
                <c:pt idx="11">
                  <c:v>0.0676719974240634</c:v>
                </c:pt>
                <c:pt idx="12">
                  <c:v>0.0722794672028149</c:v>
                </c:pt>
                <c:pt idx="13">
                  <c:v>0.0691417053391459</c:v>
                </c:pt>
                <c:pt idx="14">
                  <c:v>0.0680462995440196</c:v>
                </c:pt>
                <c:pt idx="15">
                  <c:v>0.0749589490968801</c:v>
                </c:pt>
                <c:pt idx="16">
                  <c:v>0.0784770488047048</c:v>
                </c:pt>
                <c:pt idx="17">
                  <c:v>0.0809461421337772</c:v>
                </c:pt>
                <c:pt idx="18">
                  <c:v>0.0809774953320013</c:v>
                </c:pt>
                <c:pt idx="19">
                  <c:v>0.0807600230310008</c:v>
                </c:pt>
              </c:numCache>
            </c:numRef>
          </c:val>
          <c:smooth val="0"/>
          <c:extLst xmlns:c16r2="http://schemas.microsoft.com/office/drawing/2015/06/chart">
            <c:ext xmlns:c16="http://schemas.microsoft.com/office/drawing/2014/chart" uri="{C3380CC4-5D6E-409C-BE32-E72D297353CC}">
              <c16:uniqueId val="{00000017-8C23-4F5E-8C37-001F1A5A6B4B}"/>
            </c:ext>
          </c:extLst>
        </c:ser>
        <c:dLbls>
          <c:showLegendKey val="0"/>
          <c:showVal val="0"/>
          <c:showCatName val="0"/>
          <c:showSerName val="0"/>
          <c:showPercent val="0"/>
          <c:showBubbleSize val="0"/>
        </c:dLbls>
        <c:marker val="1"/>
        <c:smooth val="0"/>
        <c:axId val="2120357496"/>
        <c:axId val="2120351688"/>
      </c:lineChart>
      <c:catAx>
        <c:axId val="2120291704"/>
        <c:scaling>
          <c:orientation val="minMax"/>
        </c:scaling>
        <c:delete val="1"/>
        <c:axPos val="b"/>
        <c:numFmt formatCode="General" sourceLinked="0"/>
        <c:majorTickMark val="out"/>
        <c:minorTickMark val="none"/>
        <c:tickLblPos val="nextTo"/>
        <c:crossAx val="2120375816"/>
        <c:crosses val="autoZero"/>
        <c:auto val="1"/>
        <c:lblAlgn val="ctr"/>
        <c:lblOffset val="100"/>
        <c:noMultiLvlLbl val="0"/>
      </c:catAx>
      <c:valAx>
        <c:axId val="2120375816"/>
        <c:scaling>
          <c:orientation val="minMax"/>
        </c:scaling>
        <c:delete val="0"/>
        <c:axPos val="l"/>
        <c:majorGridlines>
          <c:spPr>
            <a:ln>
              <a:prstDash val="sysDash"/>
            </a:ln>
          </c:spPr>
        </c:majorGridlines>
        <c:title>
          <c:tx>
            <c:rich>
              <a:bodyPr rot="-5400000" vert="horz"/>
              <a:lstStyle/>
              <a:p>
                <a:pPr>
                  <a:defRPr sz="900"/>
                </a:pPr>
                <a:r>
                  <a:rPr lang="en-US" sz="900" dirty="0"/>
                  <a:t>Volume ('000 tonnes)</a:t>
                </a:r>
              </a:p>
            </c:rich>
          </c:tx>
          <c:layout/>
          <c:overlay val="0"/>
        </c:title>
        <c:numFmt formatCode="_(* #,##0_);_(* \(#,##0\);_(* &quot;-&quot;_);_(@_)" sourceLinked="0"/>
        <c:majorTickMark val="out"/>
        <c:minorTickMark val="none"/>
        <c:tickLblPos val="nextTo"/>
        <c:spPr>
          <a:ln>
            <a:noFill/>
          </a:ln>
        </c:spPr>
        <c:txPr>
          <a:bodyPr/>
          <a:lstStyle/>
          <a:p>
            <a:pPr>
              <a:defRPr sz="900"/>
            </a:pPr>
            <a:endParaRPr lang="en-US"/>
          </a:p>
        </c:txPr>
        <c:crossAx val="2120291704"/>
        <c:crosses val="autoZero"/>
        <c:crossBetween val="between"/>
      </c:valAx>
      <c:valAx>
        <c:axId val="2120351688"/>
        <c:scaling>
          <c:orientation val="minMax"/>
        </c:scaling>
        <c:delete val="0"/>
        <c:axPos val="r"/>
        <c:title>
          <c:tx>
            <c:rich>
              <a:bodyPr rot="-5400000" vert="horz"/>
              <a:lstStyle/>
              <a:p>
                <a:pPr>
                  <a:defRPr sz="900"/>
                </a:pPr>
                <a:r>
                  <a:rPr lang="en-US" sz="900" dirty="0"/>
                  <a:t>Year-on-Year Growth %</a:t>
                </a:r>
              </a:p>
            </c:rich>
          </c:tx>
          <c:layout/>
          <c:overlay val="0"/>
        </c:title>
        <c:numFmt formatCode="0%" sourceLinked="0"/>
        <c:majorTickMark val="out"/>
        <c:minorTickMark val="none"/>
        <c:tickLblPos val="nextTo"/>
        <c:spPr>
          <a:ln>
            <a:noFill/>
          </a:ln>
        </c:spPr>
        <c:txPr>
          <a:bodyPr/>
          <a:lstStyle/>
          <a:p>
            <a:pPr>
              <a:defRPr sz="900"/>
            </a:pPr>
            <a:endParaRPr lang="en-US"/>
          </a:p>
        </c:txPr>
        <c:crossAx val="2120357496"/>
        <c:crosses val="max"/>
        <c:crossBetween val="between"/>
      </c:valAx>
      <c:catAx>
        <c:axId val="2120357496"/>
        <c:scaling>
          <c:orientation val="minMax"/>
        </c:scaling>
        <c:delete val="1"/>
        <c:axPos val="b"/>
        <c:numFmt formatCode="General" sourceLinked="0"/>
        <c:majorTickMark val="out"/>
        <c:minorTickMark val="none"/>
        <c:tickLblPos val="nextTo"/>
        <c:crossAx val="2120351688"/>
        <c:crosses val="autoZero"/>
        <c:auto val="1"/>
        <c:lblAlgn val="ctr"/>
        <c:lblOffset val="100"/>
        <c:noMultiLvlLbl val="0"/>
      </c:catAx>
    </c:plotArea>
    <c:plotVisOnly val="1"/>
    <c:dispBlanksAs val="gap"/>
    <c:showDLblsOverMax val="0"/>
  </c:chart>
  <c:spPr>
    <a:ln>
      <a:noFill/>
    </a:ln>
  </c:spPr>
  <c:txPr>
    <a:bodyPr/>
    <a:lstStyle/>
    <a:p>
      <a:pPr>
        <a:defRPr>
          <a:latin typeface="Arial Narrow"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'Interactive Charts'!$J$7</c:f>
          <c:strCache>
            <c:ptCount val="1"/>
            <c:pt idx="0">
              <c:v>Real GDP Growth</c:v>
            </c:pt>
          </c:strCache>
        </c:strRef>
      </c:tx>
      <c:layout>
        <c:manualLayout>
          <c:xMode val="edge"/>
          <c:yMode val="edge"/>
          <c:x val="0.441428098768735"/>
          <c:y val="0.0"/>
        </c:manualLayout>
      </c:layout>
      <c:overlay val="0"/>
      <c:txPr>
        <a:bodyPr/>
        <a:lstStyle/>
        <a:p>
          <a:pPr>
            <a:defRPr sz="1000"/>
          </a:pPr>
          <a:endParaRPr lang="en-US"/>
        </a:p>
      </c:txPr>
    </c:title>
    <c:autoTitleDeleted val="0"/>
    <c:plotArea>
      <c:layout>
        <c:manualLayout>
          <c:layoutTarget val="inner"/>
          <c:xMode val="edge"/>
          <c:yMode val="edge"/>
          <c:x val="0.0655015954400824"/>
          <c:y val="0.244391317479635"/>
          <c:w val="0.875611159513447"/>
          <c:h val="0.516270315791335"/>
        </c:manualLayout>
      </c:layout>
      <c:lineChart>
        <c:grouping val="standard"/>
        <c:varyColors val="0"/>
        <c:ser>
          <c:idx val="2"/>
          <c:order val="2"/>
          <c:tx>
            <c:strRef>
              <c:f>'Interactive Charts'!$J$6</c:f>
              <c:strCache>
                <c:ptCount val="1"/>
                <c:pt idx="0">
                  <c:v>World</c:v>
                </c:pt>
              </c:strCache>
            </c:strRef>
          </c:tx>
          <c:spPr>
            <a:ln w="34925">
              <a:prstDash val="sysDash"/>
            </a:ln>
          </c:spPr>
          <c:marker>
            <c:symbol val="none"/>
          </c:marker>
          <c:cat>
            <c:numRef>
              <c:f>'Interactive Charts'!$J$12:$AC$12</c:f>
              <c:numCache>
                <c:formatCode>General</c:formatCode>
                <c:ptCount val="20"/>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numCache>
            </c:numRef>
          </c:cat>
          <c:val>
            <c:numRef>
              <c:f>'Interactive charts'!#REF!</c:f>
              <c:numCache>
                <c:formatCode>General</c:formatCode>
                <c:ptCount val="1"/>
                <c:pt idx="0">
                  <c:v>1.0</c:v>
                </c:pt>
              </c:numCache>
            </c:numRef>
          </c:val>
          <c:smooth val="0"/>
          <c:extLst xmlns:c16r2="http://schemas.microsoft.com/office/drawing/2015/06/chart">
            <c:ext xmlns:c16="http://schemas.microsoft.com/office/drawing/2014/chart" uri="{C3380CC4-5D6E-409C-BE32-E72D297353CC}">
              <c16:uniqueId val="{00000000-165E-4CDB-B8A3-5109522F42F3}"/>
            </c:ext>
          </c:extLst>
        </c:ser>
        <c:ser>
          <c:idx val="3"/>
          <c:order val="3"/>
          <c:tx>
            <c:strRef>
              <c:f>'Interactive Charts'!$J$6</c:f>
              <c:strCache>
                <c:ptCount val="1"/>
                <c:pt idx="0">
                  <c:v>World</c:v>
                </c:pt>
              </c:strCache>
            </c:strRef>
          </c:tx>
          <c:spPr>
            <a:ln w="34925">
              <a:prstDash val="sysDash"/>
            </a:ln>
          </c:spPr>
          <c:marker>
            <c:symbol val="none"/>
          </c:marker>
          <c:cat>
            <c:numRef>
              <c:f>'Interactive Charts'!$J$12:$AC$12</c:f>
              <c:numCache>
                <c:formatCode>General</c:formatCode>
                <c:ptCount val="20"/>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numCache>
            </c:numRef>
          </c:cat>
          <c:val>
            <c:numRef>
              <c:f>'Interactive charts'!#REF!</c:f>
              <c:numCache>
                <c:formatCode>General</c:formatCode>
                <c:ptCount val="1"/>
                <c:pt idx="0">
                  <c:v>1.0</c:v>
                </c:pt>
              </c:numCache>
            </c:numRef>
          </c:val>
          <c:smooth val="0"/>
          <c:extLst xmlns:c16r2="http://schemas.microsoft.com/office/drawing/2015/06/chart">
            <c:ext xmlns:c16="http://schemas.microsoft.com/office/drawing/2014/chart" uri="{C3380CC4-5D6E-409C-BE32-E72D297353CC}">
              <c16:uniqueId val="{00000001-165E-4CDB-B8A3-5109522F42F3}"/>
            </c:ext>
          </c:extLst>
        </c:ser>
        <c:ser>
          <c:idx val="1"/>
          <c:order val="1"/>
          <c:tx>
            <c:strRef>
              <c:f>'Interactive Charts'!$J$6</c:f>
              <c:strCache>
                <c:ptCount val="1"/>
                <c:pt idx="0">
                  <c:v>World</c:v>
                </c:pt>
              </c:strCache>
            </c:strRef>
          </c:tx>
          <c:spPr>
            <a:ln w="34925">
              <a:prstDash val="sysDash"/>
            </a:ln>
          </c:spPr>
          <c:marker>
            <c:symbol val="none"/>
          </c:marker>
          <c:cat>
            <c:numRef>
              <c:f>'Interactive Charts'!$J$12:$AC$12</c:f>
              <c:numCache>
                <c:formatCode>General</c:formatCode>
                <c:ptCount val="20"/>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numCache>
            </c:numRef>
          </c:cat>
          <c:val>
            <c:numRef>
              <c:f>'Interactive charts'!#REF!</c:f>
              <c:numCache>
                <c:formatCode>General</c:formatCode>
                <c:ptCount val="1"/>
                <c:pt idx="0">
                  <c:v>1.0</c:v>
                </c:pt>
              </c:numCache>
            </c:numRef>
          </c:val>
          <c:smooth val="0"/>
          <c:extLst xmlns:c16r2="http://schemas.microsoft.com/office/drawing/2015/06/chart">
            <c:ext xmlns:c16="http://schemas.microsoft.com/office/drawing/2014/chart" uri="{C3380CC4-5D6E-409C-BE32-E72D297353CC}">
              <c16:uniqueId val="{00000002-165E-4CDB-B8A3-5109522F42F3}"/>
            </c:ext>
          </c:extLst>
        </c:ser>
        <c:ser>
          <c:idx val="0"/>
          <c:order val="0"/>
          <c:tx>
            <c:strRef>
              <c:f>'Interactive Charts'!$J$6</c:f>
              <c:strCache>
                <c:ptCount val="1"/>
                <c:pt idx="0">
                  <c:v>World</c:v>
                </c:pt>
              </c:strCache>
            </c:strRef>
          </c:tx>
          <c:spPr>
            <a:ln w="25400">
              <a:solidFill>
                <a:schemeClr val="accent3"/>
              </a:solidFill>
              <a:prstDash val="sysDash"/>
            </a:ln>
          </c:spPr>
          <c:marker>
            <c:symbol val="none"/>
          </c:marker>
          <c:cat>
            <c:numRef>
              <c:f>'Interactive Charts'!$J$12:$AC$12</c:f>
              <c:numCache>
                <c:formatCode>General</c:formatCode>
                <c:ptCount val="20"/>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numCache>
            </c:numRef>
          </c:cat>
          <c:val>
            <c:numRef>
              <c:f>'Interactive Charts'!$J$13:$AC$13</c:f>
              <c:numCache>
                <c:formatCode>_ * #,##0.0_ ;_ * \-#,##0.0_ ;_ * "-"?_ ;_ @_ </c:formatCode>
                <c:ptCount val="20"/>
                <c:pt idx="0">
                  <c:v>4.8</c:v>
                </c:pt>
                <c:pt idx="1">
                  <c:v>2.5</c:v>
                </c:pt>
                <c:pt idx="2">
                  <c:v>3.0</c:v>
                </c:pt>
                <c:pt idx="3">
                  <c:v>4.0</c:v>
                </c:pt>
                <c:pt idx="4">
                  <c:v>5.5</c:v>
                </c:pt>
                <c:pt idx="5">
                  <c:v>4.9</c:v>
                </c:pt>
                <c:pt idx="6">
                  <c:v>5.6</c:v>
                </c:pt>
                <c:pt idx="7">
                  <c:v>5.7</c:v>
                </c:pt>
                <c:pt idx="8">
                  <c:v>3.1</c:v>
                </c:pt>
                <c:pt idx="9">
                  <c:v>0.0</c:v>
                </c:pt>
                <c:pt idx="10">
                  <c:v>5.4</c:v>
                </c:pt>
                <c:pt idx="11">
                  <c:v>4.1</c:v>
                </c:pt>
                <c:pt idx="12">
                  <c:v>3.3</c:v>
                </c:pt>
                <c:pt idx="13">
                  <c:v>3.2</c:v>
                </c:pt>
                <c:pt idx="14">
                  <c:v>3.2</c:v>
                </c:pt>
                <c:pt idx="15">
                  <c:v>3.5</c:v>
                </c:pt>
                <c:pt idx="16">
                  <c:v>3.9</c:v>
                </c:pt>
                <c:pt idx="17">
                  <c:v>4.0</c:v>
                </c:pt>
                <c:pt idx="18">
                  <c:v>4.0</c:v>
                </c:pt>
                <c:pt idx="19">
                  <c:v>3.9</c:v>
                </c:pt>
              </c:numCache>
            </c:numRef>
          </c:val>
          <c:smooth val="0"/>
          <c:extLst xmlns:c16r2="http://schemas.microsoft.com/office/drawing/2015/06/chart">
            <c:ext xmlns:c16="http://schemas.microsoft.com/office/drawing/2014/chart" uri="{C3380CC4-5D6E-409C-BE32-E72D297353CC}">
              <c16:uniqueId val="{00000003-165E-4CDB-B8A3-5109522F42F3}"/>
            </c:ext>
          </c:extLst>
        </c:ser>
        <c:dLbls>
          <c:showLegendKey val="0"/>
          <c:showVal val="0"/>
          <c:showCatName val="0"/>
          <c:showSerName val="0"/>
          <c:showPercent val="0"/>
          <c:showBubbleSize val="0"/>
        </c:dLbls>
        <c:marker val="1"/>
        <c:smooth val="0"/>
        <c:axId val="2114740744"/>
        <c:axId val="2114744200"/>
      </c:lineChart>
      <c:catAx>
        <c:axId val="2114740744"/>
        <c:scaling>
          <c:orientation val="minMax"/>
        </c:scaling>
        <c:delete val="0"/>
        <c:axPos val="b"/>
        <c:numFmt formatCode="General" sourceLinked="1"/>
        <c:majorTickMark val="out"/>
        <c:minorTickMark val="none"/>
        <c:tickLblPos val="nextTo"/>
        <c:spPr>
          <a:ln>
            <a:noFill/>
          </a:ln>
        </c:spPr>
        <c:txPr>
          <a:bodyPr rot="0"/>
          <a:lstStyle/>
          <a:p>
            <a:pPr>
              <a:defRPr b="1"/>
            </a:pPr>
            <a:endParaRPr lang="en-US"/>
          </a:p>
        </c:txPr>
        <c:crossAx val="2114744200"/>
        <c:crosses val="autoZero"/>
        <c:auto val="1"/>
        <c:lblAlgn val="ctr"/>
        <c:lblOffset val="100"/>
        <c:noMultiLvlLbl val="0"/>
      </c:catAx>
      <c:valAx>
        <c:axId val="2114744200"/>
        <c:scaling>
          <c:orientation val="minMax"/>
        </c:scaling>
        <c:delete val="0"/>
        <c:axPos val="l"/>
        <c:majorGridlines>
          <c:spPr>
            <a:ln>
              <a:solidFill>
                <a:schemeClr val="tx1"/>
              </a:solidFill>
              <a:prstDash val="sysDash"/>
            </a:ln>
          </c:spPr>
        </c:majorGridlines>
        <c:title>
          <c:tx>
            <c:rich>
              <a:bodyPr rot="-5400000" vert="horz"/>
              <a:lstStyle/>
              <a:p>
                <a:pPr>
                  <a:defRPr/>
                </a:pPr>
                <a:r>
                  <a:rPr lang="en-US" dirty="0"/>
                  <a:t>Growth %</a:t>
                </a:r>
              </a:p>
            </c:rich>
          </c:tx>
          <c:layout/>
          <c:overlay val="0"/>
        </c:title>
        <c:numFmt formatCode="#,##0.0" sourceLinked="0"/>
        <c:majorTickMark val="out"/>
        <c:minorTickMark val="none"/>
        <c:tickLblPos val="nextTo"/>
        <c:spPr>
          <a:ln>
            <a:noFill/>
          </a:ln>
        </c:spPr>
        <c:crossAx val="2114740744"/>
        <c:crosses val="autoZero"/>
        <c:crossBetween val="between"/>
        <c:majorUnit val="2.5"/>
      </c:valAx>
    </c:plotArea>
    <c:plotVisOnly val="1"/>
    <c:dispBlanksAs val="gap"/>
    <c:showDLblsOverMax val="0"/>
  </c:chart>
  <c:spPr>
    <a:ln>
      <a:noFill/>
    </a:ln>
  </c:spPr>
  <c:txPr>
    <a:bodyPr/>
    <a:lstStyle/>
    <a:p>
      <a:pPr>
        <a:defRPr sz="900">
          <a:latin typeface="Arial Narrow"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31115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5" tIns="47723" rIns="95445" bIns="47723" numCol="1" anchor="t" anchorCtr="0" compatLnSpc="1">
            <a:prstTxWarp prst="textNoShape">
              <a:avLst/>
            </a:prstTxWarp>
          </a:bodyPr>
          <a:lstStyle>
            <a:lvl1pPr defTabSz="954088" eaLnBrk="1" hangingPunct="1">
              <a:defRPr sz="1300"/>
            </a:lvl1pPr>
          </a:lstStyle>
          <a:p>
            <a:pPr>
              <a:defRPr/>
            </a:pPr>
            <a:endParaRPr lang="pt-PT" altLang="pt-BR"/>
          </a:p>
        </p:txBody>
      </p:sp>
      <p:sp>
        <p:nvSpPr>
          <p:cNvPr id="251907" name="Rectangle 3"/>
          <p:cNvSpPr>
            <a:spLocks noGrp="1" noChangeArrowheads="1"/>
          </p:cNvSpPr>
          <p:nvPr>
            <p:ph type="dt" sz="quarter" idx="1"/>
          </p:nvPr>
        </p:nvSpPr>
        <p:spPr bwMode="auto">
          <a:xfrm>
            <a:off x="4044950" y="0"/>
            <a:ext cx="30321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5" tIns="47723" rIns="95445" bIns="47723" numCol="1" anchor="t" anchorCtr="0" compatLnSpc="1">
            <a:prstTxWarp prst="textNoShape">
              <a:avLst/>
            </a:prstTxWarp>
          </a:bodyPr>
          <a:lstStyle>
            <a:lvl1pPr algn="r" defTabSz="954088" eaLnBrk="1" hangingPunct="1">
              <a:defRPr sz="1300"/>
            </a:lvl1pPr>
          </a:lstStyle>
          <a:p>
            <a:pPr>
              <a:defRPr/>
            </a:pPr>
            <a:endParaRPr lang="pt-PT" altLang="pt-BR"/>
          </a:p>
        </p:txBody>
      </p:sp>
      <p:sp>
        <p:nvSpPr>
          <p:cNvPr id="251908" name="Rectangle 4"/>
          <p:cNvSpPr>
            <a:spLocks noGrp="1" noChangeArrowheads="1"/>
          </p:cNvSpPr>
          <p:nvPr>
            <p:ph type="ftr" sz="quarter" idx="2"/>
          </p:nvPr>
        </p:nvSpPr>
        <p:spPr bwMode="auto">
          <a:xfrm>
            <a:off x="0" y="9699625"/>
            <a:ext cx="31115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5" tIns="47723" rIns="95445" bIns="47723" numCol="1" anchor="b" anchorCtr="0" compatLnSpc="1">
            <a:prstTxWarp prst="textNoShape">
              <a:avLst/>
            </a:prstTxWarp>
          </a:bodyPr>
          <a:lstStyle>
            <a:lvl1pPr defTabSz="954088" eaLnBrk="1" hangingPunct="1">
              <a:defRPr sz="1300"/>
            </a:lvl1pPr>
          </a:lstStyle>
          <a:p>
            <a:pPr>
              <a:defRPr/>
            </a:pPr>
            <a:endParaRPr lang="pt-PT" altLang="pt-BR"/>
          </a:p>
        </p:txBody>
      </p:sp>
      <p:sp>
        <p:nvSpPr>
          <p:cNvPr id="251909" name="Rectangle 5"/>
          <p:cNvSpPr>
            <a:spLocks noGrp="1" noChangeArrowheads="1"/>
          </p:cNvSpPr>
          <p:nvPr>
            <p:ph type="sldNum" sz="quarter" idx="3"/>
          </p:nvPr>
        </p:nvSpPr>
        <p:spPr bwMode="auto">
          <a:xfrm>
            <a:off x="4044950" y="9699625"/>
            <a:ext cx="30321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5" tIns="47723" rIns="95445" bIns="47723" numCol="1" anchor="b" anchorCtr="0" compatLnSpc="1">
            <a:prstTxWarp prst="textNoShape">
              <a:avLst/>
            </a:prstTxWarp>
          </a:bodyPr>
          <a:lstStyle>
            <a:lvl1pPr algn="r" defTabSz="954088" eaLnBrk="1" hangingPunct="1">
              <a:defRPr sz="1300"/>
            </a:lvl1pPr>
          </a:lstStyle>
          <a:p>
            <a:pPr>
              <a:defRPr/>
            </a:pPr>
            <a:fld id="{43281B1F-8469-4F0D-885B-A521263CCE19}" type="slidenum">
              <a:rPr lang="pt-PT" altLang="pt-BR"/>
              <a:pPr>
                <a:defRPr/>
              </a:pPr>
              <a:t>‹#›</a:t>
            </a:fld>
            <a:endParaRPr lang="pt-PT" altLang="pt-BR"/>
          </a:p>
        </p:txBody>
      </p:sp>
    </p:spTree>
    <p:extLst>
      <p:ext uri="{BB962C8B-B14F-4D97-AF65-F5344CB8AC3E}">
        <p14:creationId xmlns:p14="http://schemas.microsoft.com/office/powerpoint/2010/main" val="801718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BDD943-534D-4EAE-8C22-367633FE8588}" type="datetimeFigureOut">
              <a:rPr lang="pt-BR" smtClean="0"/>
              <a:t>6/26/18</a:t>
            </a:fld>
            <a:endParaRPr lang="pt-BR"/>
          </a:p>
        </p:txBody>
      </p:sp>
      <p:sp>
        <p:nvSpPr>
          <p:cNvPr id="4" name="Espaço Reservado para Imagem de Slide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F17DDCE-55F6-4C93-A56E-F8D70CF30F62}" type="slidenum">
              <a:rPr lang="pt-BR" smtClean="0"/>
              <a:t>‹#›</a:t>
            </a:fld>
            <a:endParaRPr lang="pt-BR"/>
          </a:p>
        </p:txBody>
      </p:sp>
    </p:spTree>
    <p:extLst>
      <p:ext uri="{BB962C8B-B14F-4D97-AF65-F5344CB8AC3E}">
        <p14:creationId xmlns:p14="http://schemas.microsoft.com/office/powerpoint/2010/main" val="151145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79BD23DB-0095-4ECB-96D1-5D9F7E60DF3A}" type="slidenum">
              <a:rPr lang="en-US" altLang="pt-BR" sz="1300" smtClean="0"/>
              <a:pPr/>
              <a:t>3</a:t>
            </a:fld>
            <a:endParaRPr lang="en-US" altLang="pt-BR" sz="1300" smtClean="0"/>
          </a:p>
        </p:txBody>
      </p:sp>
      <p:sp>
        <p:nvSpPr>
          <p:cNvPr id="22531" name="Rectangle 2"/>
          <p:cNvSpPr>
            <a:spLocks noGrp="1" noRot="1" noChangeAspect="1" noChangeArrowheads="1" noTextEdit="1"/>
          </p:cNvSpPr>
          <p:nvPr>
            <p:ph type="sldImg"/>
          </p:nvPr>
        </p:nvSpPr>
        <p:spPr>
          <a:xfrm>
            <a:off x="993775" y="768350"/>
            <a:ext cx="5114925" cy="3836988"/>
          </a:xfrm>
          <a:ln/>
        </p:spPr>
      </p:sp>
      <p:sp>
        <p:nvSpPr>
          <p:cNvPr id="22532" name="Rectangle 3"/>
          <p:cNvSpPr>
            <a:spLocks noGrp="1" noChangeArrowheads="1"/>
          </p:cNvSpPr>
          <p:nvPr>
            <p:ph type="body" idx="1"/>
          </p:nvPr>
        </p:nvSpPr>
        <p:spPr>
          <a:xfrm>
            <a:off x="947738" y="4857750"/>
            <a:ext cx="5208587" cy="4608513"/>
          </a:xfrm>
          <a:noFill/>
        </p:spPr>
        <p:txBody>
          <a:bodyPr/>
          <a:lstStyle/>
          <a:p>
            <a:pPr eaLnBrk="1" hangingPunct="1"/>
            <a:endParaRPr lang="en-US" altLang="pt-BR" smtClean="0"/>
          </a:p>
        </p:txBody>
      </p:sp>
    </p:spTree>
    <p:extLst>
      <p:ext uri="{BB962C8B-B14F-4D97-AF65-F5344CB8AC3E}">
        <p14:creationId xmlns:p14="http://schemas.microsoft.com/office/powerpoint/2010/main" val="2390753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_tradnl"/>
          </a:p>
        </p:txBody>
      </p:sp>
      <p:sp>
        <p:nvSpPr>
          <p:cNvPr id="4" name="Espaço Reservado para Número de Slide 3"/>
          <p:cNvSpPr>
            <a:spLocks noGrp="1"/>
          </p:cNvSpPr>
          <p:nvPr>
            <p:ph type="sldNum" sz="quarter" idx="10"/>
          </p:nvPr>
        </p:nvSpPr>
        <p:spPr/>
        <p:txBody>
          <a:bodyPr/>
          <a:lstStyle/>
          <a:p>
            <a:fld id="{1F17DDCE-55F6-4C93-A56E-F8D70CF30F62}" type="slidenum">
              <a:rPr lang="pt-BR" smtClean="0"/>
              <a:t>29</a:t>
            </a:fld>
            <a:endParaRPr lang="pt-BR"/>
          </a:p>
        </p:txBody>
      </p:sp>
    </p:spTree>
    <p:extLst>
      <p:ext uri="{BB962C8B-B14F-4D97-AF65-F5344CB8AC3E}">
        <p14:creationId xmlns:p14="http://schemas.microsoft.com/office/powerpoint/2010/main" val="156463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3DE96CAB-0A58-42F2-8BDE-6318FF4FF3FE}" type="slidenum">
              <a:rPr lang="en-US" altLang="pt-BR" sz="1300" smtClean="0"/>
              <a:pPr/>
              <a:t>4</a:t>
            </a:fld>
            <a:endParaRPr lang="en-US" altLang="pt-BR" sz="1300" smtClean="0"/>
          </a:p>
        </p:txBody>
      </p:sp>
      <p:sp>
        <p:nvSpPr>
          <p:cNvPr id="24579" name="Rectangle 2"/>
          <p:cNvSpPr>
            <a:spLocks noGrp="1" noRot="1" noChangeAspect="1" noChangeArrowheads="1" noTextEdit="1"/>
          </p:cNvSpPr>
          <p:nvPr>
            <p:ph type="sldImg"/>
          </p:nvPr>
        </p:nvSpPr>
        <p:spPr>
          <a:xfrm>
            <a:off x="993775" y="768350"/>
            <a:ext cx="5114925" cy="3836988"/>
          </a:xfrm>
          <a:ln/>
        </p:spPr>
      </p:sp>
      <p:sp>
        <p:nvSpPr>
          <p:cNvPr id="24580" name="Rectangle 3"/>
          <p:cNvSpPr>
            <a:spLocks noGrp="1" noChangeArrowheads="1"/>
          </p:cNvSpPr>
          <p:nvPr>
            <p:ph type="body" idx="1"/>
          </p:nvPr>
        </p:nvSpPr>
        <p:spPr>
          <a:xfrm>
            <a:off x="947738" y="4857750"/>
            <a:ext cx="5208587" cy="4608513"/>
          </a:xfrm>
          <a:noFill/>
        </p:spPr>
        <p:txBody>
          <a:bodyPr/>
          <a:lstStyle/>
          <a:p>
            <a:pPr eaLnBrk="1" hangingPunct="1"/>
            <a:endParaRPr lang="en-US" altLang="pt-BR" smtClean="0"/>
          </a:p>
        </p:txBody>
      </p:sp>
    </p:spTree>
    <p:extLst>
      <p:ext uri="{BB962C8B-B14F-4D97-AF65-F5344CB8AC3E}">
        <p14:creationId xmlns:p14="http://schemas.microsoft.com/office/powerpoint/2010/main" val="73910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B4C41E76-B35B-46E4-A03E-BD712CAD776B}" type="slidenum">
              <a:rPr lang="en-US" altLang="pt-BR" sz="1300" smtClean="0"/>
              <a:pPr/>
              <a:t>5</a:t>
            </a:fld>
            <a:endParaRPr lang="en-US" altLang="pt-BR" sz="1300" smtClean="0"/>
          </a:p>
        </p:txBody>
      </p:sp>
      <p:sp>
        <p:nvSpPr>
          <p:cNvPr id="26627" name="Rectangle 2"/>
          <p:cNvSpPr>
            <a:spLocks noGrp="1" noRot="1" noChangeAspect="1" noChangeArrowheads="1" noTextEdit="1"/>
          </p:cNvSpPr>
          <p:nvPr>
            <p:ph type="sldImg"/>
          </p:nvPr>
        </p:nvSpPr>
        <p:spPr>
          <a:xfrm>
            <a:off x="993775" y="768350"/>
            <a:ext cx="5114925" cy="3836988"/>
          </a:xfrm>
          <a:ln/>
        </p:spPr>
      </p:sp>
      <p:sp>
        <p:nvSpPr>
          <p:cNvPr id="26628" name="Rectangle 3"/>
          <p:cNvSpPr>
            <a:spLocks noGrp="1" noChangeArrowheads="1"/>
          </p:cNvSpPr>
          <p:nvPr>
            <p:ph type="body" idx="1"/>
          </p:nvPr>
        </p:nvSpPr>
        <p:spPr>
          <a:xfrm>
            <a:off x="947738" y="4857750"/>
            <a:ext cx="5208587" cy="4608513"/>
          </a:xfrm>
          <a:noFill/>
        </p:spPr>
        <p:txBody>
          <a:bodyPr/>
          <a:lstStyle/>
          <a:p>
            <a:pPr eaLnBrk="1" hangingPunct="1"/>
            <a:endParaRPr lang="en-US" altLang="pt-BR" smtClean="0"/>
          </a:p>
        </p:txBody>
      </p:sp>
    </p:spTree>
    <p:extLst>
      <p:ext uri="{BB962C8B-B14F-4D97-AF65-F5344CB8AC3E}">
        <p14:creationId xmlns:p14="http://schemas.microsoft.com/office/powerpoint/2010/main" val="179366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AD16B925-C21C-4A05-8FDD-441C7C435B13}" type="slidenum">
              <a:rPr lang="en-US" altLang="pt-BR" sz="1300" smtClean="0"/>
              <a:pPr/>
              <a:t>8</a:t>
            </a:fld>
            <a:endParaRPr lang="en-US" altLang="pt-BR" sz="1300" smtClean="0"/>
          </a:p>
        </p:txBody>
      </p:sp>
      <p:sp>
        <p:nvSpPr>
          <p:cNvPr id="31747" name="Rectangle 2"/>
          <p:cNvSpPr>
            <a:spLocks noGrp="1" noRot="1" noChangeAspect="1" noChangeArrowheads="1" noTextEdit="1"/>
          </p:cNvSpPr>
          <p:nvPr>
            <p:ph type="sldImg"/>
          </p:nvPr>
        </p:nvSpPr>
        <p:spPr>
          <a:xfrm>
            <a:off x="993775" y="768350"/>
            <a:ext cx="5114925" cy="3836988"/>
          </a:xfrm>
          <a:ln/>
        </p:spPr>
      </p:sp>
      <p:sp>
        <p:nvSpPr>
          <p:cNvPr id="31748" name="Rectangle 3"/>
          <p:cNvSpPr>
            <a:spLocks noGrp="1" noChangeArrowheads="1"/>
          </p:cNvSpPr>
          <p:nvPr>
            <p:ph type="body" idx="1"/>
          </p:nvPr>
        </p:nvSpPr>
        <p:spPr>
          <a:xfrm>
            <a:off x="947738" y="4857750"/>
            <a:ext cx="5208587" cy="4608513"/>
          </a:xfrm>
          <a:noFill/>
        </p:spPr>
        <p:txBody>
          <a:bodyPr/>
          <a:lstStyle/>
          <a:p>
            <a:pPr eaLnBrk="1" hangingPunct="1"/>
            <a:endParaRPr lang="en-US" altLang="pt-BR" dirty="0" smtClean="0"/>
          </a:p>
        </p:txBody>
      </p:sp>
    </p:spTree>
    <p:extLst>
      <p:ext uri="{BB962C8B-B14F-4D97-AF65-F5344CB8AC3E}">
        <p14:creationId xmlns:p14="http://schemas.microsoft.com/office/powerpoint/2010/main" val="80188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9D072C5A-195F-4F65-90FB-42B445683062}" type="slidenum">
              <a:rPr lang="en-US" altLang="pt-BR" sz="1300" smtClean="0"/>
              <a:pPr/>
              <a:t>9</a:t>
            </a:fld>
            <a:endParaRPr lang="en-US" altLang="pt-BR" sz="1300" smtClean="0"/>
          </a:p>
        </p:txBody>
      </p:sp>
      <p:sp>
        <p:nvSpPr>
          <p:cNvPr id="33795" name="Rectangle 2"/>
          <p:cNvSpPr>
            <a:spLocks noGrp="1" noRot="1" noChangeAspect="1" noChangeArrowheads="1" noTextEdit="1"/>
          </p:cNvSpPr>
          <p:nvPr>
            <p:ph type="sldImg"/>
          </p:nvPr>
        </p:nvSpPr>
        <p:spPr>
          <a:xfrm>
            <a:off x="993775" y="768350"/>
            <a:ext cx="5114925" cy="3836988"/>
          </a:xfrm>
          <a:ln/>
        </p:spPr>
      </p:sp>
      <p:sp>
        <p:nvSpPr>
          <p:cNvPr id="33796" name="Rectangle 3"/>
          <p:cNvSpPr>
            <a:spLocks noGrp="1" noChangeArrowheads="1"/>
          </p:cNvSpPr>
          <p:nvPr>
            <p:ph type="body" idx="1"/>
          </p:nvPr>
        </p:nvSpPr>
        <p:spPr>
          <a:xfrm>
            <a:off x="947738" y="4857750"/>
            <a:ext cx="5208587" cy="4608513"/>
          </a:xfrm>
          <a:noFill/>
        </p:spPr>
        <p:txBody>
          <a:bodyPr/>
          <a:lstStyle/>
          <a:p>
            <a:pPr eaLnBrk="1" hangingPunct="1"/>
            <a:endParaRPr lang="en-US" altLang="pt-BR" dirty="0" smtClean="0"/>
          </a:p>
        </p:txBody>
      </p:sp>
    </p:spTree>
    <p:extLst>
      <p:ext uri="{BB962C8B-B14F-4D97-AF65-F5344CB8AC3E}">
        <p14:creationId xmlns:p14="http://schemas.microsoft.com/office/powerpoint/2010/main" val="351616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1755F126-8DFB-4A42-84EA-45B133295532}" type="slidenum">
              <a:rPr lang="en-US" altLang="pt-BR" sz="1300" smtClean="0"/>
              <a:pPr/>
              <a:t>10</a:t>
            </a:fld>
            <a:endParaRPr lang="en-US" altLang="pt-BR" sz="13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pt-BR" smtClean="0"/>
          </a:p>
        </p:txBody>
      </p:sp>
    </p:spTree>
    <p:extLst>
      <p:ext uri="{BB962C8B-B14F-4D97-AF65-F5344CB8AC3E}">
        <p14:creationId xmlns:p14="http://schemas.microsoft.com/office/powerpoint/2010/main" val="97572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6A244D-2214-42EC-A7FC-A544AFC868B2}" type="slidenum">
              <a:rPr lang="en-US" altLang="pt-BR" sz="1200"/>
              <a:pPr/>
              <a:t>11</a:t>
            </a:fld>
            <a:endParaRPr lang="en-US" altLang="pt-B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pt-BR" smtClean="0"/>
          </a:p>
        </p:txBody>
      </p:sp>
    </p:spTree>
    <p:extLst>
      <p:ext uri="{BB962C8B-B14F-4D97-AF65-F5344CB8AC3E}">
        <p14:creationId xmlns:p14="http://schemas.microsoft.com/office/powerpoint/2010/main" val="413000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sz="2600" dirty="0"/>
              <a:t>EBF vs. no BF reduces infection-related mortality by 88% (&lt;3m)</a:t>
            </a:r>
          </a:p>
          <a:p>
            <a:r>
              <a:rPr lang="en-US" sz="2600" dirty="0"/>
              <a:t>In low- and middle-income countries, prevent nearly half all diarrhea episodes and one-third of all respiratory infections</a:t>
            </a:r>
          </a:p>
          <a:p>
            <a:pPr lvl="1"/>
            <a:r>
              <a:rPr lang="en-US" dirty="0"/>
              <a:t>Protection against hospital admissions even greater: 72% of all admissions for diarrhea, 57% for respiratory infections</a:t>
            </a:r>
          </a:p>
          <a:p>
            <a:pPr marL="342900" lvl="1" indent="-342900">
              <a:buFont typeface="Arial" panose="020B0604020202020204" pitchFamily="34" charset="0"/>
              <a:buChar char="•"/>
            </a:pPr>
            <a:r>
              <a:rPr lang="en-US" sz="2600" dirty="0"/>
              <a:t>Save the lives of more than 800,000 children less than 5 yrs</a:t>
            </a:r>
          </a:p>
          <a:p>
            <a:pPr marL="742950" lvl="2" indent="-342900"/>
            <a:r>
              <a:rPr lang="en-US" sz="2400" dirty="0"/>
              <a:t>87% of them, infants under 6 months of age</a:t>
            </a:r>
          </a:p>
          <a:p>
            <a:endParaRPr lang="en-GB" dirty="0"/>
          </a:p>
          <a:p>
            <a:endParaRPr lang="en-US" dirty="0"/>
          </a:p>
        </p:txBody>
      </p:sp>
      <p:sp>
        <p:nvSpPr>
          <p:cNvPr id="4" name="Slide Number Placeholder 3"/>
          <p:cNvSpPr>
            <a:spLocks noGrp="1"/>
          </p:cNvSpPr>
          <p:nvPr>
            <p:ph type="sldNum" sz="quarter" idx="10"/>
          </p:nvPr>
        </p:nvSpPr>
        <p:spPr/>
        <p:txBody>
          <a:bodyPr/>
          <a:lstStyle/>
          <a:p>
            <a:fld id="{8CF2413A-C762-4B40-A01E-FE465C1DDDF7}" type="slidenum">
              <a:rPr lang="en-US" smtClean="0"/>
              <a:t>14</a:t>
            </a:fld>
            <a:endParaRPr lang="en-US" dirty="0"/>
          </a:p>
        </p:txBody>
      </p:sp>
    </p:spTree>
    <p:extLst>
      <p:ext uri="{BB962C8B-B14F-4D97-AF65-F5344CB8AC3E}">
        <p14:creationId xmlns:p14="http://schemas.microsoft.com/office/powerpoint/2010/main" val="299190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075" lvl="1" indent="-92075">
              <a:spcBef>
                <a:spcPct val="0"/>
              </a:spcBef>
              <a:spcAft>
                <a:spcPts val="300"/>
              </a:spcAft>
              <a:buFont typeface="Arial" pitchFamily="34" charset="0"/>
              <a:buChar char="•"/>
            </a:pPr>
            <a:r>
              <a:rPr lang="en-ZA" sz="1000" kern="1200" dirty="0">
                <a:solidFill>
                  <a:schemeClr val="tx1"/>
                </a:solidFill>
                <a:latin typeface="+mn-lt"/>
                <a:ea typeface="+mn-ea"/>
                <a:cs typeface="+mn-cs"/>
              </a:rPr>
              <a:t>The global economic recession and the uneven recovery since 2008 have impacted the growth performance of many FMCG industries negatively, but </a:t>
            </a:r>
            <a:r>
              <a:rPr lang="en-ZA" sz="1000" b="1" kern="1200" dirty="0">
                <a:solidFill>
                  <a:schemeClr val="tx1"/>
                </a:solidFill>
                <a:latin typeface="+mn-lt"/>
                <a:ea typeface="+mn-ea"/>
                <a:cs typeface="+mn-cs"/>
              </a:rPr>
              <a:t>milk formula sales across the world have </a:t>
            </a:r>
            <a:r>
              <a:rPr lang="en-ZA" sz="1000" kern="1200" dirty="0">
                <a:solidFill>
                  <a:schemeClr val="tx1"/>
                </a:solidFill>
                <a:latin typeface="+mn-lt"/>
                <a:ea typeface="+mn-ea"/>
                <a:cs typeface="+mn-cs"/>
              </a:rPr>
              <a:t>proven to be </a:t>
            </a:r>
            <a:r>
              <a:rPr lang="en-ZA" sz="1000" b="1" kern="1200" dirty="0">
                <a:solidFill>
                  <a:schemeClr val="tx1"/>
                </a:solidFill>
                <a:latin typeface="+mn-lt"/>
                <a:ea typeface="+mn-ea"/>
                <a:cs typeface="+mn-cs"/>
              </a:rPr>
              <a:t>reasonably recession proof</a:t>
            </a:r>
            <a:r>
              <a:rPr lang="en-ZA" sz="1000" kern="1200" dirty="0">
                <a:solidFill>
                  <a:schemeClr val="tx1"/>
                </a:solidFill>
                <a:latin typeface="+mn-lt"/>
                <a:ea typeface="+mn-ea"/>
                <a:cs typeface="+mn-cs"/>
              </a:rPr>
              <a:t>, for the following reasons:</a:t>
            </a:r>
          </a:p>
          <a:p>
            <a:pPr marL="92075" lvl="1" indent="-92075">
              <a:spcBef>
                <a:spcPct val="0"/>
              </a:spcBef>
              <a:spcAft>
                <a:spcPts val="300"/>
              </a:spcAft>
              <a:buFont typeface="Arial" pitchFamily="34" charset="0"/>
              <a:buChar char="•"/>
            </a:pPr>
            <a:r>
              <a:rPr lang="en-ZA" sz="1000" kern="1200" dirty="0">
                <a:solidFill>
                  <a:schemeClr val="tx1"/>
                </a:solidFill>
                <a:latin typeface="+mn-lt"/>
                <a:ea typeface="+mn-ea"/>
                <a:cs typeface="+mn-cs"/>
              </a:rPr>
              <a:t>As the price of milk formula increased in line with commodity prices, consumers already using milk formula had to continue doing so, while price sensitive mothers-to-be re-evaluated the need to use formula, in effect contributing to lower volume growth rates.</a:t>
            </a:r>
          </a:p>
          <a:p>
            <a:pPr marL="92075" lvl="1" indent="-92075">
              <a:spcBef>
                <a:spcPct val="0"/>
              </a:spcBef>
              <a:spcAft>
                <a:spcPts val="300"/>
              </a:spcAft>
              <a:buFont typeface="Arial" pitchFamily="34" charset="0"/>
              <a:buChar char="•"/>
            </a:pPr>
            <a:r>
              <a:rPr lang="en-ZA" sz="1000" kern="1200" dirty="0">
                <a:solidFill>
                  <a:schemeClr val="tx1"/>
                </a:solidFill>
                <a:latin typeface="+mn-lt"/>
                <a:ea typeface="+mn-ea"/>
                <a:cs typeface="+mn-cs"/>
              </a:rPr>
              <a:t>Price sensitivity was more evident in developed countries as milk formula growth rates declined, whereas most emerging markets saw income growth despite the global economic recession. Emerging market consumers in effect drove the purchase in milk formula. </a:t>
            </a:r>
            <a:endParaRPr lang="en-ZA" sz="1000" kern="1200" noProof="0" dirty="0">
              <a:solidFill>
                <a:schemeClr val="tx1"/>
              </a:solidFill>
              <a:latin typeface="+mn-lt"/>
              <a:ea typeface="+mn-ea"/>
              <a:cs typeface="+mn-cs"/>
            </a:endParaRPr>
          </a:p>
          <a:p>
            <a:pPr marL="92075" lvl="1" indent="-92075">
              <a:spcBef>
                <a:spcPct val="0"/>
              </a:spcBef>
              <a:spcAft>
                <a:spcPts val="300"/>
              </a:spcAft>
              <a:buFont typeface="Arial" pitchFamily="34" charset="0"/>
              <a:buChar char="•"/>
            </a:pPr>
            <a:r>
              <a:rPr lang="en-ZA" sz="1000" kern="1200" dirty="0">
                <a:solidFill>
                  <a:schemeClr val="tx1"/>
                </a:solidFill>
                <a:latin typeface="+mn-lt"/>
                <a:ea typeface="+mn-ea"/>
                <a:cs typeface="+mn-cs"/>
              </a:rPr>
              <a:t>The global economic recession and the uneven recovery since 2008 have impacted the growth performance of many FMCG industries negatively, but </a:t>
            </a:r>
            <a:r>
              <a:rPr lang="en-ZA" sz="1000" b="1" kern="1200" dirty="0">
                <a:solidFill>
                  <a:schemeClr val="tx1"/>
                </a:solidFill>
                <a:latin typeface="+mn-lt"/>
                <a:ea typeface="+mn-ea"/>
                <a:cs typeface="+mn-cs"/>
              </a:rPr>
              <a:t>milk formula sales across the world have </a:t>
            </a:r>
            <a:r>
              <a:rPr lang="en-ZA" sz="1000" kern="1200" dirty="0">
                <a:solidFill>
                  <a:schemeClr val="tx1"/>
                </a:solidFill>
                <a:latin typeface="+mn-lt"/>
                <a:ea typeface="+mn-ea"/>
                <a:cs typeface="+mn-cs"/>
              </a:rPr>
              <a:t>proven to be </a:t>
            </a:r>
            <a:r>
              <a:rPr lang="en-ZA" sz="1000" b="1" kern="1200" dirty="0">
                <a:solidFill>
                  <a:schemeClr val="tx1"/>
                </a:solidFill>
                <a:latin typeface="+mn-lt"/>
                <a:ea typeface="+mn-ea"/>
                <a:cs typeface="+mn-cs"/>
              </a:rPr>
              <a:t>reasonably recession proof</a:t>
            </a:r>
            <a:r>
              <a:rPr lang="en-ZA" sz="1000" kern="1200" dirty="0">
                <a:solidFill>
                  <a:schemeClr val="tx1"/>
                </a:solidFill>
                <a:latin typeface="+mn-lt"/>
                <a:ea typeface="+mn-ea"/>
                <a:cs typeface="+mn-cs"/>
              </a:rPr>
              <a:t>, for the following reasons:</a:t>
            </a:r>
          </a:p>
          <a:p>
            <a:pPr marL="92075" lvl="1" indent="-92075">
              <a:spcBef>
                <a:spcPct val="0"/>
              </a:spcBef>
              <a:spcAft>
                <a:spcPts val="300"/>
              </a:spcAft>
              <a:buFont typeface="Arial" pitchFamily="34" charset="0"/>
              <a:buChar char="•"/>
            </a:pPr>
            <a:r>
              <a:rPr lang="en-ZA" sz="1000" kern="1200" dirty="0">
                <a:solidFill>
                  <a:schemeClr val="tx1"/>
                </a:solidFill>
                <a:latin typeface="+mn-lt"/>
                <a:ea typeface="+mn-ea"/>
                <a:cs typeface="+mn-cs"/>
              </a:rPr>
              <a:t>As the price of milk formula increased in line with commodity prices, consumers already using milk formula had to continue doing so, while price sensitive mothers-to-be re-evaluated the need to use formula, in effect contributing to lower volume growth rates.</a:t>
            </a:r>
          </a:p>
          <a:p>
            <a:pPr marL="92075" lvl="1" indent="-92075">
              <a:spcBef>
                <a:spcPct val="0"/>
              </a:spcBef>
              <a:spcAft>
                <a:spcPts val="300"/>
              </a:spcAft>
              <a:buFont typeface="Arial" pitchFamily="34" charset="0"/>
              <a:buChar char="•"/>
            </a:pPr>
            <a:r>
              <a:rPr lang="en-ZA" sz="1000" kern="1200" dirty="0">
                <a:solidFill>
                  <a:schemeClr val="tx1"/>
                </a:solidFill>
                <a:latin typeface="+mn-lt"/>
                <a:ea typeface="+mn-ea"/>
                <a:cs typeface="+mn-cs"/>
              </a:rPr>
              <a:t>Price sensitivity was more evident in developed countries as milk formula growth rates declined, whereas most emerging markets saw income growth despite the global economic recession. Emerging market consumers in effect drove the purchase in milk formula. </a:t>
            </a:r>
            <a:endParaRPr lang="en-ZA" sz="1000" kern="1200" noProof="0" dirty="0">
              <a:solidFill>
                <a:schemeClr val="tx1"/>
              </a:solidFill>
              <a:latin typeface="+mn-lt"/>
              <a:ea typeface="+mn-ea"/>
              <a:cs typeface="+mn-cs"/>
            </a:endParaRPr>
          </a:p>
          <a:p>
            <a:pPr marL="0" lvl="1" indent="0" algn="just">
              <a:spcBef>
                <a:spcPct val="0"/>
              </a:spcBef>
              <a:spcAft>
                <a:spcPts val="300"/>
              </a:spcAft>
              <a:buFont typeface="Arial" pitchFamily="34" charset="0"/>
              <a:buNone/>
            </a:pPr>
            <a:endParaRPr lang="en-ZA" sz="1000" dirty="0">
              <a:latin typeface="Arial Narrow" pitchFamily="34" charset="0"/>
            </a:endParaRPr>
          </a:p>
          <a:p>
            <a:pPr marL="0" lvl="1" indent="0" algn="just">
              <a:spcBef>
                <a:spcPct val="0"/>
              </a:spcBef>
              <a:spcAft>
                <a:spcPts val="300"/>
              </a:spcAft>
              <a:buFont typeface="Arial" pitchFamily="34" charset="0"/>
              <a:buNone/>
            </a:pPr>
            <a:endParaRPr lang="en-ZA" sz="1000" dirty="0">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fld id="{8CF2413A-C762-4B40-A01E-FE465C1DDDF7}" type="slidenum">
              <a:rPr lang="en-US" smtClean="0"/>
              <a:t>22</a:t>
            </a:fld>
            <a:endParaRPr lang="en-US" dirty="0"/>
          </a:p>
        </p:txBody>
      </p:sp>
    </p:spTree>
    <p:extLst>
      <p:ext uri="{BB962C8B-B14F-4D97-AF65-F5344CB8AC3E}">
        <p14:creationId xmlns:p14="http://schemas.microsoft.com/office/powerpoint/2010/main" val="322444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a:defRPr/>
            </a:pPr>
            <a:endParaRPr lang="pt-BR" altLang="pt-BR"/>
          </a:p>
        </p:txBody>
      </p:sp>
      <p:sp>
        <p:nvSpPr>
          <p:cNvPr id="5" name="Espaço Reservado para Rodapé 4"/>
          <p:cNvSpPr>
            <a:spLocks noGrp="1"/>
          </p:cNvSpPr>
          <p:nvPr>
            <p:ph type="ftr" sz="quarter" idx="11"/>
          </p:nvPr>
        </p:nvSpPr>
        <p:spPr/>
        <p:txBody>
          <a:bodyPr/>
          <a:lstStyle/>
          <a:p>
            <a:pPr>
              <a:defRPr/>
            </a:pPr>
            <a:endParaRPr lang="pt-BR" altLang="pt-BR"/>
          </a:p>
        </p:txBody>
      </p:sp>
      <p:sp>
        <p:nvSpPr>
          <p:cNvPr id="6" name="Espaço Reservado para Número de Slide 5"/>
          <p:cNvSpPr>
            <a:spLocks noGrp="1"/>
          </p:cNvSpPr>
          <p:nvPr>
            <p:ph type="sldNum" sz="quarter" idx="12"/>
          </p:nvPr>
        </p:nvSpPr>
        <p:spPr/>
        <p:txBody>
          <a:bodyPr/>
          <a:lstStyle/>
          <a:p>
            <a:pPr>
              <a:defRPr/>
            </a:pPr>
            <a:fld id="{52853DCE-C1BF-4BA1-AF3C-FA631675D377}" type="slidenum">
              <a:rPr lang="pt-BR" altLang="pt-BR" smtClean="0"/>
              <a:pPr>
                <a:defRPr/>
              </a:pPr>
              <a:t>‹#›</a:t>
            </a:fld>
            <a:endParaRPr lang="pt-BR" altLang="pt-BR"/>
          </a:p>
        </p:txBody>
      </p:sp>
    </p:spTree>
    <p:extLst>
      <p:ext uri="{BB962C8B-B14F-4D97-AF65-F5344CB8AC3E}">
        <p14:creationId xmlns:p14="http://schemas.microsoft.com/office/powerpoint/2010/main" val="4051067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altLang="pt-BR"/>
          </a:p>
        </p:txBody>
      </p:sp>
      <p:sp>
        <p:nvSpPr>
          <p:cNvPr id="5" name="Espaço Reservado para Rodapé 4"/>
          <p:cNvSpPr>
            <a:spLocks noGrp="1"/>
          </p:cNvSpPr>
          <p:nvPr>
            <p:ph type="ftr" sz="quarter" idx="11"/>
          </p:nvPr>
        </p:nvSpPr>
        <p:spPr/>
        <p:txBody>
          <a:bodyPr/>
          <a:lstStyle/>
          <a:p>
            <a:pPr>
              <a:defRPr/>
            </a:pPr>
            <a:endParaRPr lang="pt-BR" altLang="pt-BR"/>
          </a:p>
        </p:txBody>
      </p:sp>
      <p:sp>
        <p:nvSpPr>
          <p:cNvPr id="6" name="Espaço Reservado para Número de Slide 5"/>
          <p:cNvSpPr>
            <a:spLocks noGrp="1"/>
          </p:cNvSpPr>
          <p:nvPr>
            <p:ph type="sldNum" sz="quarter" idx="12"/>
          </p:nvPr>
        </p:nvSpPr>
        <p:spPr/>
        <p:txBody>
          <a:bodyPr/>
          <a:lstStyle/>
          <a:p>
            <a:pPr>
              <a:defRPr/>
            </a:pPr>
            <a:fld id="{29C74682-C00C-4EF6-9BB4-9E5FEDC5895A}" type="slidenum">
              <a:rPr lang="pt-BR" altLang="pt-BR" smtClean="0"/>
              <a:pPr>
                <a:defRPr/>
              </a:pPr>
              <a:t>‹#›</a:t>
            </a:fld>
            <a:endParaRPr lang="pt-BR" altLang="pt-BR"/>
          </a:p>
        </p:txBody>
      </p:sp>
    </p:spTree>
    <p:extLst>
      <p:ext uri="{BB962C8B-B14F-4D97-AF65-F5344CB8AC3E}">
        <p14:creationId xmlns:p14="http://schemas.microsoft.com/office/powerpoint/2010/main" val="395378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altLang="pt-BR"/>
          </a:p>
        </p:txBody>
      </p:sp>
      <p:sp>
        <p:nvSpPr>
          <p:cNvPr id="5" name="Espaço Reservado para Rodapé 4"/>
          <p:cNvSpPr>
            <a:spLocks noGrp="1"/>
          </p:cNvSpPr>
          <p:nvPr>
            <p:ph type="ftr" sz="quarter" idx="11"/>
          </p:nvPr>
        </p:nvSpPr>
        <p:spPr/>
        <p:txBody>
          <a:bodyPr/>
          <a:lstStyle/>
          <a:p>
            <a:pPr>
              <a:defRPr/>
            </a:pPr>
            <a:endParaRPr lang="pt-BR" altLang="pt-BR"/>
          </a:p>
        </p:txBody>
      </p:sp>
      <p:sp>
        <p:nvSpPr>
          <p:cNvPr id="6" name="Espaço Reservado para Número de Slide 5"/>
          <p:cNvSpPr>
            <a:spLocks noGrp="1"/>
          </p:cNvSpPr>
          <p:nvPr>
            <p:ph type="sldNum" sz="quarter" idx="12"/>
          </p:nvPr>
        </p:nvSpPr>
        <p:spPr/>
        <p:txBody>
          <a:bodyPr/>
          <a:lstStyle/>
          <a:p>
            <a:pPr>
              <a:defRPr/>
            </a:pPr>
            <a:fld id="{3C7C57AA-A692-448A-8DDE-75F5CF16AF3E}" type="slidenum">
              <a:rPr lang="pt-BR" altLang="pt-BR" smtClean="0"/>
              <a:pPr>
                <a:defRPr/>
              </a:pPr>
              <a:t>‹#›</a:t>
            </a:fld>
            <a:endParaRPr lang="pt-BR" altLang="pt-BR"/>
          </a:p>
        </p:txBody>
      </p:sp>
    </p:spTree>
    <p:extLst>
      <p:ext uri="{BB962C8B-B14F-4D97-AF65-F5344CB8AC3E}">
        <p14:creationId xmlns:p14="http://schemas.microsoft.com/office/powerpoint/2010/main" val="2538524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8228013" cy="1143000"/>
          </a:xfrm>
        </p:spPr>
        <p:txBody>
          <a:bodyPr/>
          <a:lstStyle/>
          <a:p>
            <a:r>
              <a:rPr lang="en-US"/>
              <a:t>Click to edit Master title style</a:t>
            </a:r>
          </a:p>
        </p:txBody>
      </p:sp>
    </p:spTree>
    <p:extLst>
      <p:ext uri="{BB962C8B-B14F-4D97-AF65-F5344CB8AC3E}">
        <p14:creationId xmlns:p14="http://schemas.microsoft.com/office/powerpoint/2010/main" val="160280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altLang="pt-BR"/>
          </a:p>
        </p:txBody>
      </p:sp>
      <p:sp>
        <p:nvSpPr>
          <p:cNvPr id="5" name="Espaço Reservado para Rodapé 4"/>
          <p:cNvSpPr>
            <a:spLocks noGrp="1"/>
          </p:cNvSpPr>
          <p:nvPr>
            <p:ph type="ftr" sz="quarter" idx="11"/>
          </p:nvPr>
        </p:nvSpPr>
        <p:spPr/>
        <p:txBody>
          <a:bodyPr/>
          <a:lstStyle/>
          <a:p>
            <a:pPr>
              <a:defRPr/>
            </a:pPr>
            <a:endParaRPr lang="pt-BR" altLang="pt-BR"/>
          </a:p>
        </p:txBody>
      </p:sp>
      <p:sp>
        <p:nvSpPr>
          <p:cNvPr id="6" name="Espaço Reservado para Número de Slide 5"/>
          <p:cNvSpPr>
            <a:spLocks noGrp="1"/>
          </p:cNvSpPr>
          <p:nvPr>
            <p:ph type="sldNum" sz="quarter" idx="12"/>
          </p:nvPr>
        </p:nvSpPr>
        <p:spPr/>
        <p:txBody>
          <a:bodyPr/>
          <a:lstStyle/>
          <a:p>
            <a:pPr>
              <a:defRPr/>
            </a:pPr>
            <a:fld id="{584295B2-F152-4C48-BDCE-06FC4A12A368}" type="slidenum">
              <a:rPr lang="pt-BR" altLang="pt-BR" smtClean="0"/>
              <a:pPr>
                <a:defRPr/>
              </a:pPr>
              <a:t>‹#›</a:t>
            </a:fld>
            <a:endParaRPr lang="pt-BR" altLang="pt-BR"/>
          </a:p>
        </p:txBody>
      </p:sp>
    </p:spTree>
    <p:extLst>
      <p:ext uri="{BB962C8B-B14F-4D97-AF65-F5344CB8AC3E}">
        <p14:creationId xmlns:p14="http://schemas.microsoft.com/office/powerpoint/2010/main" val="381534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pPr>
              <a:defRPr/>
            </a:pPr>
            <a:endParaRPr lang="pt-BR" altLang="pt-BR"/>
          </a:p>
        </p:txBody>
      </p:sp>
      <p:sp>
        <p:nvSpPr>
          <p:cNvPr id="5" name="Espaço Reservado para Rodapé 4"/>
          <p:cNvSpPr>
            <a:spLocks noGrp="1"/>
          </p:cNvSpPr>
          <p:nvPr>
            <p:ph type="ftr" sz="quarter" idx="11"/>
          </p:nvPr>
        </p:nvSpPr>
        <p:spPr/>
        <p:txBody>
          <a:bodyPr/>
          <a:lstStyle/>
          <a:p>
            <a:pPr>
              <a:defRPr/>
            </a:pPr>
            <a:endParaRPr lang="pt-BR" altLang="pt-BR"/>
          </a:p>
        </p:txBody>
      </p:sp>
      <p:sp>
        <p:nvSpPr>
          <p:cNvPr id="6" name="Espaço Reservado para Número de Slide 5"/>
          <p:cNvSpPr>
            <a:spLocks noGrp="1"/>
          </p:cNvSpPr>
          <p:nvPr>
            <p:ph type="sldNum" sz="quarter" idx="12"/>
          </p:nvPr>
        </p:nvSpPr>
        <p:spPr/>
        <p:txBody>
          <a:bodyPr/>
          <a:lstStyle/>
          <a:p>
            <a:pPr>
              <a:defRPr/>
            </a:pPr>
            <a:fld id="{6B9ADA7D-C716-43B2-BC21-51B70692E03B}" type="slidenum">
              <a:rPr lang="pt-BR" altLang="pt-BR" smtClean="0"/>
              <a:pPr>
                <a:defRPr/>
              </a:pPr>
              <a:t>‹#›</a:t>
            </a:fld>
            <a:endParaRPr lang="pt-BR" altLang="pt-BR"/>
          </a:p>
        </p:txBody>
      </p:sp>
    </p:spTree>
    <p:extLst>
      <p:ext uri="{BB962C8B-B14F-4D97-AF65-F5344CB8AC3E}">
        <p14:creationId xmlns:p14="http://schemas.microsoft.com/office/powerpoint/2010/main" val="239387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a:defRPr/>
            </a:pPr>
            <a:endParaRPr lang="pt-BR" altLang="pt-BR"/>
          </a:p>
        </p:txBody>
      </p:sp>
      <p:sp>
        <p:nvSpPr>
          <p:cNvPr id="6" name="Espaço Reservado para Rodapé 5"/>
          <p:cNvSpPr>
            <a:spLocks noGrp="1"/>
          </p:cNvSpPr>
          <p:nvPr>
            <p:ph type="ftr" sz="quarter" idx="11"/>
          </p:nvPr>
        </p:nvSpPr>
        <p:spPr/>
        <p:txBody>
          <a:bodyPr/>
          <a:lstStyle/>
          <a:p>
            <a:pPr>
              <a:defRPr/>
            </a:pPr>
            <a:endParaRPr lang="pt-BR" altLang="pt-BR"/>
          </a:p>
        </p:txBody>
      </p:sp>
      <p:sp>
        <p:nvSpPr>
          <p:cNvPr id="7" name="Espaço Reservado para Número de Slide 6"/>
          <p:cNvSpPr>
            <a:spLocks noGrp="1"/>
          </p:cNvSpPr>
          <p:nvPr>
            <p:ph type="sldNum" sz="quarter" idx="12"/>
          </p:nvPr>
        </p:nvSpPr>
        <p:spPr/>
        <p:txBody>
          <a:bodyPr/>
          <a:lstStyle/>
          <a:p>
            <a:pPr>
              <a:defRPr/>
            </a:pPr>
            <a:fld id="{8EC6CCDD-A279-415E-95AE-0926BA6D3639}" type="slidenum">
              <a:rPr lang="pt-BR" altLang="pt-BR" smtClean="0"/>
              <a:pPr>
                <a:defRPr/>
              </a:pPr>
              <a:t>‹#›</a:t>
            </a:fld>
            <a:endParaRPr lang="pt-BR" altLang="pt-BR"/>
          </a:p>
        </p:txBody>
      </p:sp>
    </p:spTree>
    <p:extLst>
      <p:ext uri="{BB962C8B-B14F-4D97-AF65-F5344CB8AC3E}">
        <p14:creationId xmlns:p14="http://schemas.microsoft.com/office/powerpoint/2010/main" val="151246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a:defRPr/>
            </a:pPr>
            <a:endParaRPr lang="pt-BR" altLang="pt-BR"/>
          </a:p>
        </p:txBody>
      </p:sp>
      <p:sp>
        <p:nvSpPr>
          <p:cNvPr id="8" name="Espaço Reservado para Rodapé 7"/>
          <p:cNvSpPr>
            <a:spLocks noGrp="1"/>
          </p:cNvSpPr>
          <p:nvPr>
            <p:ph type="ftr" sz="quarter" idx="11"/>
          </p:nvPr>
        </p:nvSpPr>
        <p:spPr/>
        <p:txBody>
          <a:bodyPr/>
          <a:lstStyle/>
          <a:p>
            <a:pPr>
              <a:defRPr/>
            </a:pPr>
            <a:endParaRPr lang="pt-BR" altLang="pt-BR"/>
          </a:p>
        </p:txBody>
      </p:sp>
      <p:sp>
        <p:nvSpPr>
          <p:cNvPr id="9" name="Espaço Reservado para Número de Slide 8"/>
          <p:cNvSpPr>
            <a:spLocks noGrp="1"/>
          </p:cNvSpPr>
          <p:nvPr>
            <p:ph type="sldNum" sz="quarter" idx="12"/>
          </p:nvPr>
        </p:nvSpPr>
        <p:spPr/>
        <p:txBody>
          <a:bodyPr/>
          <a:lstStyle/>
          <a:p>
            <a:pPr>
              <a:defRPr/>
            </a:pPr>
            <a:fld id="{ACAE6493-1C6A-4E33-838B-05AE404EBB5F}" type="slidenum">
              <a:rPr lang="pt-BR" altLang="pt-BR" smtClean="0"/>
              <a:pPr>
                <a:defRPr/>
              </a:pPr>
              <a:t>‹#›</a:t>
            </a:fld>
            <a:endParaRPr lang="pt-BR" altLang="pt-BR"/>
          </a:p>
        </p:txBody>
      </p:sp>
    </p:spTree>
    <p:extLst>
      <p:ext uri="{BB962C8B-B14F-4D97-AF65-F5344CB8AC3E}">
        <p14:creationId xmlns:p14="http://schemas.microsoft.com/office/powerpoint/2010/main" val="173777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a:defRPr/>
            </a:pPr>
            <a:endParaRPr lang="pt-BR" altLang="pt-BR"/>
          </a:p>
        </p:txBody>
      </p:sp>
      <p:sp>
        <p:nvSpPr>
          <p:cNvPr id="4" name="Espaço Reservado para Rodapé 3"/>
          <p:cNvSpPr>
            <a:spLocks noGrp="1"/>
          </p:cNvSpPr>
          <p:nvPr>
            <p:ph type="ftr" sz="quarter" idx="11"/>
          </p:nvPr>
        </p:nvSpPr>
        <p:spPr/>
        <p:txBody>
          <a:bodyPr/>
          <a:lstStyle/>
          <a:p>
            <a:pPr>
              <a:defRPr/>
            </a:pPr>
            <a:endParaRPr lang="pt-BR" altLang="pt-BR"/>
          </a:p>
        </p:txBody>
      </p:sp>
      <p:sp>
        <p:nvSpPr>
          <p:cNvPr id="5" name="Espaço Reservado para Número de Slide 4"/>
          <p:cNvSpPr>
            <a:spLocks noGrp="1"/>
          </p:cNvSpPr>
          <p:nvPr>
            <p:ph type="sldNum" sz="quarter" idx="12"/>
          </p:nvPr>
        </p:nvSpPr>
        <p:spPr/>
        <p:txBody>
          <a:bodyPr/>
          <a:lstStyle/>
          <a:p>
            <a:pPr>
              <a:defRPr/>
            </a:pPr>
            <a:fld id="{5992566D-4C30-43C4-ACFC-A95C06E003FD}" type="slidenum">
              <a:rPr lang="pt-BR" altLang="pt-BR" smtClean="0"/>
              <a:pPr>
                <a:defRPr/>
              </a:pPr>
              <a:t>‹#›</a:t>
            </a:fld>
            <a:endParaRPr lang="pt-BR" altLang="pt-BR"/>
          </a:p>
        </p:txBody>
      </p:sp>
    </p:spTree>
    <p:extLst>
      <p:ext uri="{BB962C8B-B14F-4D97-AF65-F5344CB8AC3E}">
        <p14:creationId xmlns:p14="http://schemas.microsoft.com/office/powerpoint/2010/main" val="177571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endParaRPr lang="pt-BR" altLang="pt-BR"/>
          </a:p>
        </p:txBody>
      </p:sp>
      <p:sp>
        <p:nvSpPr>
          <p:cNvPr id="3" name="Espaço Reservado para Rodapé 2"/>
          <p:cNvSpPr>
            <a:spLocks noGrp="1"/>
          </p:cNvSpPr>
          <p:nvPr>
            <p:ph type="ftr" sz="quarter" idx="11"/>
          </p:nvPr>
        </p:nvSpPr>
        <p:spPr/>
        <p:txBody>
          <a:bodyPr/>
          <a:lstStyle/>
          <a:p>
            <a:pPr>
              <a:defRPr/>
            </a:pPr>
            <a:endParaRPr lang="pt-BR" altLang="pt-BR"/>
          </a:p>
        </p:txBody>
      </p:sp>
      <p:sp>
        <p:nvSpPr>
          <p:cNvPr id="4" name="Espaço Reservado para Número de Slide 3"/>
          <p:cNvSpPr>
            <a:spLocks noGrp="1"/>
          </p:cNvSpPr>
          <p:nvPr>
            <p:ph type="sldNum" sz="quarter" idx="12"/>
          </p:nvPr>
        </p:nvSpPr>
        <p:spPr/>
        <p:txBody>
          <a:bodyPr/>
          <a:lstStyle/>
          <a:p>
            <a:pPr>
              <a:defRPr/>
            </a:pPr>
            <a:fld id="{7D34B10E-44B3-47BE-BB86-85563954DE4B}" type="slidenum">
              <a:rPr lang="pt-BR" altLang="pt-BR" smtClean="0"/>
              <a:pPr>
                <a:defRPr/>
              </a:pPr>
              <a:t>‹#›</a:t>
            </a:fld>
            <a:endParaRPr lang="pt-BR" altLang="pt-BR"/>
          </a:p>
        </p:txBody>
      </p:sp>
    </p:spTree>
    <p:extLst>
      <p:ext uri="{BB962C8B-B14F-4D97-AF65-F5344CB8AC3E}">
        <p14:creationId xmlns:p14="http://schemas.microsoft.com/office/powerpoint/2010/main" val="214066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a:defRPr/>
            </a:pPr>
            <a:endParaRPr lang="pt-BR" altLang="pt-BR"/>
          </a:p>
        </p:txBody>
      </p:sp>
      <p:sp>
        <p:nvSpPr>
          <p:cNvPr id="6" name="Espaço Reservado para Rodapé 5"/>
          <p:cNvSpPr>
            <a:spLocks noGrp="1"/>
          </p:cNvSpPr>
          <p:nvPr>
            <p:ph type="ftr" sz="quarter" idx="11"/>
          </p:nvPr>
        </p:nvSpPr>
        <p:spPr/>
        <p:txBody>
          <a:bodyPr/>
          <a:lstStyle/>
          <a:p>
            <a:pPr>
              <a:defRPr/>
            </a:pPr>
            <a:endParaRPr lang="pt-BR" altLang="pt-BR"/>
          </a:p>
        </p:txBody>
      </p:sp>
      <p:sp>
        <p:nvSpPr>
          <p:cNvPr id="7" name="Espaço Reservado para Número de Slide 6"/>
          <p:cNvSpPr>
            <a:spLocks noGrp="1"/>
          </p:cNvSpPr>
          <p:nvPr>
            <p:ph type="sldNum" sz="quarter" idx="12"/>
          </p:nvPr>
        </p:nvSpPr>
        <p:spPr/>
        <p:txBody>
          <a:bodyPr/>
          <a:lstStyle/>
          <a:p>
            <a:pPr>
              <a:defRPr/>
            </a:pPr>
            <a:fld id="{30D88D7C-F7E9-478E-ACEF-F95418EF3EEE}" type="slidenum">
              <a:rPr lang="pt-BR" altLang="pt-BR" smtClean="0"/>
              <a:pPr>
                <a:defRPr/>
              </a:pPr>
              <a:t>‹#›</a:t>
            </a:fld>
            <a:endParaRPr lang="pt-BR" altLang="pt-BR"/>
          </a:p>
        </p:txBody>
      </p:sp>
    </p:spTree>
    <p:extLst>
      <p:ext uri="{BB962C8B-B14F-4D97-AF65-F5344CB8AC3E}">
        <p14:creationId xmlns:p14="http://schemas.microsoft.com/office/powerpoint/2010/main" val="366862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a:defRPr/>
            </a:pPr>
            <a:endParaRPr lang="pt-BR" altLang="pt-BR"/>
          </a:p>
        </p:txBody>
      </p:sp>
      <p:sp>
        <p:nvSpPr>
          <p:cNvPr id="6" name="Espaço Reservado para Rodapé 5"/>
          <p:cNvSpPr>
            <a:spLocks noGrp="1"/>
          </p:cNvSpPr>
          <p:nvPr>
            <p:ph type="ftr" sz="quarter" idx="11"/>
          </p:nvPr>
        </p:nvSpPr>
        <p:spPr/>
        <p:txBody>
          <a:bodyPr/>
          <a:lstStyle/>
          <a:p>
            <a:pPr>
              <a:defRPr/>
            </a:pPr>
            <a:endParaRPr lang="pt-BR" altLang="pt-BR"/>
          </a:p>
        </p:txBody>
      </p:sp>
      <p:sp>
        <p:nvSpPr>
          <p:cNvPr id="7" name="Espaço Reservado para Número de Slide 6"/>
          <p:cNvSpPr>
            <a:spLocks noGrp="1"/>
          </p:cNvSpPr>
          <p:nvPr>
            <p:ph type="sldNum" sz="quarter" idx="12"/>
          </p:nvPr>
        </p:nvSpPr>
        <p:spPr/>
        <p:txBody>
          <a:bodyPr/>
          <a:lstStyle/>
          <a:p>
            <a:pPr>
              <a:defRPr/>
            </a:pPr>
            <a:fld id="{0B28ED09-EDE2-4B0A-AB91-5F669949566C}" type="slidenum">
              <a:rPr lang="pt-BR" altLang="pt-BR" smtClean="0"/>
              <a:pPr>
                <a:defRPr/>
              </a:pPr>
              <a:t>‹#›</a:t>
            </a:fld>
            <a:endParaRPr lang="pt-BR" altLang="pt-BR"/>
          </a:p>
        </p:txBody>
      </p:sp>
    </p:spTree>
    <p:extLst>
      <p:ext uri="{BB962C8B-B14F-4D97-AF65-F5344CB8AC3E}">
        <p14:creationId xmlns:p14="http://schemas.microsoft.com/office/powerpoint/2010/main" val="4107860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t-BR" altLang="pt-B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t-BR" altLang="pt-B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1E8C64F-84C7-4C5F-B090-FF434BDFE872}" type="slidenum">
              <a:rPr lang="pt-BR" altLang="pt-BR" smtClean="0"/>
              <a:pPr>
                <a:defRPr/>
              </a:pPr>
              <a:t>‹#›</a:t>
            </a:fld>
            <a:endParaRPr lang="pt-BR" altLang="pt-BR"/>
          </a:p>
        </p:txBody>
      </p:sp>
    </p:spTree>
    <p:extLst>
      <p:ext uri="{BB962C8B-B14F-4D97-AF65-F5344CB8AC3E}">
        <p14:creationId xmlns:p14="http://schemas.microsoft.com/office/powerpoint/2010/main" val="1770491362"/>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onlinelibrary.wiley.com/doi/10.1111/apa.2015.104.issue-S467/issuetoc"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hyperlink" Target="https://www.thelancet.com/journals/langlo/issue/vol3no4/PIIS2214-109X(15)X7028-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9.jpg"/><Relationship Id="rId7" Type="http://schemas.openxmlformats.org/officeDocument/2006/relationships/image" Target="../media/image30.png"/><Relationship Id="rId8"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hyperlink" Target="http://onlinelibrary.wiley.co/10.11" TargetMode="External"/><Relationship Id="rId4" Type="http://schemas.openxmlformats.org/officeDocument/2006/relationships/hyperlink" Target="https://www.thelancet.com/journals/langlo/issue/vol3no4/PIIS2214-109X(15)X7028-8" TargetMode="External"/><Relationship Id="rId5" Type="http://schemas.openxmlformats.org/officeDocument/2006/relationships/hyperlink" Target="https://www.thelancet.com/journals/lancet/article/PIIS0140-6736(15)01024-7/fulltext"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www.sciencedirect.com/science/journal/01406736/330/855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4.png"/><Relationship Id="rId5"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90600" y="1601450"/>
            <a:ext cx="7772400" cy="1446550"/>
          </a:xfrm>
        </p:spPr>
        <p:txBody>
          <a:bodyPr>
            <a:normAutofit/>
          </a:bodyPr>
          <a:lstStyle/>
          <a:p>
            <a:r>
              <a:rPr lang="pt-BR" b="1" dirty="0" smtClean="0">
                <a:solidFill>
                  <a:schemeClr val="accent6">
                    <a:lumMod val="60000"/>
                    <a:lumOff val="40000"/>
                  </a:schemeClr>
                </a:solidFill>
              </a:rPr>
              <a:t>AMAMENTAÇÃO </a:t>
            </a:r>
            <a:br>
              <a:rPr lang="pt-BR" b="1" dirty="0" smtClean="0">
                <a:solidFill>
                  <a:schemeClr val="accent6">
                    <a:lumMod val="60000"/>
                    <a:lumOff val="40000"/>
                  </a:schemeClr>
                </a:solidFill>
              </a:rPr>
            </a:br>
            <a:r>
              <a:rPr lang="pt-BR" b="1" dirty="0" smtClean="0">
                <a:solidFill>
                  <a:schemeClr val="accent6">
                    <a:lumMod val="60000"/>
                    <a:lumOff val="40000"/>
                  </a:schemeClr>
                </a:solidFill>
              </a:rPr>
              <a:t>É A BASE DA VIDA</a:t>
            </a:r>
            <a:endParaRPr lang="pt-BR" b="1" dirty="0">
              <a:solidFill>
                <a:schemeClr val="accent6">
                  <a:lumMod val="60000"/>
                  <a:lumOff val="40000"/>
                </a:schemeClr>
              </a:solidFill>
            </a:endParaRPr>
          </a:p>
        </p:txBody>
      </p:sp>
      <p:sp>
        <p:nvSpPr>
          <p:cNvPr id="3" name="Subtítulo 2"/>
          <p:cNvSpPr>
            <a:spLocks noGrp="1"/>
          </p:cNvSpPr>
          <p:nvPr>
            <p:ph type="subTitle" idx="1"/>
          </p:nvPr>
        </p:nvSpPr>
        <p:spPr/>
        <p:txBody>
          <a:bodyPr>
            <a:normAutofit/>
          </a:bodyPr>
          <a:lstStyle/>
          <a:p>
            <a:endParaRPr lang="pt-BR" dirty="0" smtClean="0"/>
          </a:p>
          <a:p>
            <a:endParaRPr lang="pt-BR" dirty="0"/>
          </a:p>
          <a:p>
            <a:r>
              <a:rPr lang="pt-BR" dirty="0" smtClean="0"/>
              <a:t>IBFAN BRASIL</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963" y="5244027"/>
            <a:ext cx="4158978" cy="1612900"/>
          </a:xfrm>
          <a:prstGeom prst="rect">
            <a:avLst/>
          </a:prstGeom>
        </p:spPr>
      </p:pic>
      <p:pic>
        <p:nvPicPr>
          <p:cNvPr id="1026"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3996669" y="113096"/>
            <a:ext cx="1150662" cy="780681"/>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Número de Slide 3"/>
          <p:cNvSpPr>
            <a:spLocks noGrp="1"/>
          </p:cNvSpPr>
          <p:nvPr>
            <p:ph type="sldNum" sz="quarter" idx="12"/>
          </p:nvPr>
        </p:nvSpPr>
        <p:spPr/>
        <p:txBody>
          <a:bodyPr/>
          <a:lstStyle/>
          <a:p>
            <a:pPr>
              <a:defRPr/>
            </a:pPr>
            <a:fld id="{52853DCE-C1BF-4BA1-AF3C-FA631675D377}" type="slidenum">
              <a:rPr lang="pt-BR" altLang="pt-BR" smtClean="0"/>
              <a:pPr>
                <a:defRPr/>
              </a:pPr>
              <a:t>1</a:t>
            </a:fld>
            <a:endParaRPr lang="pt-BR" altLang="pt-BR"/>
          </a:p>
        </p:txBody>
      </p:sp>
    </p:spTree>
    <p:extLst>
      <p:ext uri="{BB962C8B-B14F-4D97-AF65-F5344CB8AC3E}">
        <p14:creationId xmlns:p14="http://schemas.microsoft.com/office/powerpoint/2010/main" val="28541393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166268" y="1447800"/>
            <a:ext cx="6910932" cy="5116513"/>
            <a:chOff x="-67" y="184"/>
            <a:chExt cx="5155" cy="3951"/>
          </a:xfrm>
        </p:grpSpPr>
        <p:pic>
          <p:nvPicPr>
            <p:cNvPr id="5123" name="Picture 3" descr="FOTO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 y="192"/>
              <a:ext cx="2400" cy="19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descr="FOTO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184"/>
              <a:ext cx="2064" cy="39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5" name="Rectangle 5"/>
            <p:cNvSpPr>
              <a:spLocks noChangeArrowheads="1"/>
            </p:cNvSpPr>
            <p:nvPr/>
          </p:nvSpPr>
          <p:spPr bwMode="auto">
            <a:xfrm rot="10800000" flipV="1">
              <a:off x="-67" y="3108"/>
              <a:ext cx="2802" cy="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pt-BR" altLang="pt-BR" sz="1800" b="1" dirty="0" err="1">
                  <a:cs typeface="Times New Roman" panose="02020603050405020304" pitchFamily="18" charset="0"/>
                </a:rPr>
                <a:t>Righard</a:t>
              </a:r>
              <a:r>
                <a:rPr lang="pt-BR" altLang="pt-BR" sz="1800" b="1" dirty="0">
                  <a:cs typeface="Times New Roman" panose="02020603050405020304" pitchFamily="18" charset="0"/>
                </a:rPr>
                <a:t> L </a:t>
              </a:r>
              <a:r>
                <a:rPr lang="pt-BR" altLang="pt-BR" sz="1800" b="1" dirty="0" err="1">
                  <a:cs typeface="Times New Roman" panose="02020603050405020304" pitchFamily="18" charset="0"/>
                </a:rPr>
                <a:t>and</a:t>
              </a:r>
              <a:r>
                <a:rPr lang="pt-BR" altLang="pt-BR" sz="1800" b="1" dirty="0">
                  <a:cs typeface="Times New Roman" panose="02020603050405020304" pitchFamily="18" charset="0"/>
                </a:rPr>
                <a:t> </a:t>
              </a:r>
              <a:r>
                <a:rPr lang="pt-BR" altLang="pt-BR" sz="1800" b="1" dirty="0" err="1">
                  <a:cs typeface="Times New Roman" panose="02020603050405020304" pitchFamily="18" charset="0"/>
                </a:rPr>
                <a:t>Alade</a:t>
              </a:r>
              <a:r>
                <a:rPr lang="pt-BR" altLang="pt-BR" sz="1800" b="1" dirty="0">
                  <a:cs typeface="Times New Roman" panose="02020603050405020304" pitchFamily="18" charset="0"/>
                </a:rPr>
                <a:t> O (1990) Efeito da rotina da sala de parto sobre a primeira mamada. Lancet 336: 1105-1107. </a:t>
              </a:r>
            </a:p>
          </p:txBody>
        </p:sp>
      </p:grpSp>
      <p:sp>
        <p:nvSpPr>
          <p:cNvPr id="2" name="Título 1"/>
          <p:cNvSpPr>
            <a:spLocks noGrp="1"/>
          </p:cNvSpPr>
          <p:nvPr>
            <p:ph type="title"/>
          </p:nvPr>
        </p:nvSpPr>
        <p:spPr>
          <a:xfrm>
            <a:off x="317500" y="304800"/>
            <a:ext cx="8637588" cy="762000"/>
          </a:xfrm>
        </p:spPr>
        <p:txBody>
          <a:bodyPr/>
          <a:lstStyle/>
          <a:p>
            <a:r>
              <a:rPr lang="pt-BR" b="1" dirty="0" smtClean="0"/>
              <a:t>Contato</a:t>
            </a:r>
            <a:r>
              <a:rPr lang="pt-BR" dirty="0" smtClean="0"/>
              <a:t> </a:t>
            </a:r>
            <a:r>
              <a:rPr lang="pt-BR" b="1" dirty="0" smtClean="0"/>
              <a:t>precoce</a:t>
            </a:r>
            <a:endParaRPr lang="pt-BR" b="1" dirty="0"/>
          </a:p>
        </p:txBody>
      </p:sp>
      <p:pic>
        <p:nvPicPr>
          <p:cNvPr id="8" name="Picture 2" descr="Nenhum texto alternativo automÃ¡tico disponÃ­ve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Número de Slide 2"/>
          <p:cNvSpPr>
            <a:spLocks noGrp="1"/>
          </p:cNvSpPr>
          <p:nvPr>
            <p:ph type="sldNum" sz="quarter" idx="12"/>
          </p:nvPr>
        </p:nvSpPr>
        <p:spPr/>
        <p:txBody>
          <a:bodyPr/>
          <a:lstStyle/>
          <a:p>
            <a:pPr>
              <a:defRPr/>
            </a:pPr>
            <a:fld id="{584295B2-F152-4C48-BDCE-06FC4A12A368}" type="slidenum">
              <a:rPr lang="pt-BR" altLang="pt-BR" smtClean="0"/>
              <a:pPr>
                <a:defRPr/>
              </a:pPr>
              <a:t>10</a:t>
            </a:fld>
            <a:endParaRPr lang="pt-BR" altLang="pt-B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slide10"/>
          <p:cNvPicPr>
            <a:picLocks noChangeAspect="1" noChangeArrowheads="1"/>
          </p:cNvPicPr>
          <p:nvPr/>
        </p:nvPicPr>
        <p:blipFill rotWithShape="1">
          <a:blip r:embed="rId3">
            <a:extLst>
              <a:ext uri="{28A0092B-C50C-407E-A947-70E740481C1C}">
                <a14:useLocalDpi xmlns:a14="http://schemas.microsoft.com/office/drawing/2010/main" val="0"/>
              </a:ext>
            </a:extLst>
          </a:blip>
          <a:srcRect t="16970"/>
          <a:stretch/>
        </p:blipFill>
        <p:spPr bwMode="auto">
          <a:xfrm>
            <a:off x="2411413" y="1371600"/>
            <a:ext cx="4319587" cy="26955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7" name="Rectangle 3" descr="Tracejado vertical"/>
          <p:cNvSpPr>
            <a:spLocks noChangeArrowheads="1"/>
          </p:cNvSpPr>
          <p:nvPr/>
        </p:nvSpPr>
        <p:spPr bwMode="auto">
          <a:xfrm>
            <a:off x="539750" y="4724400"/>
            <a:ext cx="8208963" cy="1190625"/>
          </a:xfrm>
          <a:prstGeom prst="rect">
            <a:avLst/>
          </a:prstGeom>
          <a:solidFill>
            <a:schemeClr val="bg1"/>
          </a:solidFill>
          <a:ln>
            <a:no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622300" indent="-263525">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pt-BR" altLang="pt-BR" sz="1800" b="1" dirty="0">
                <a:solidFill>
                  <a:srgbClr val="356C26"/>
                </a:solidFill>
                <a:latin typeface="Arial" panose="020B0604020202020204" pitchFamily="34" charset="0"/>
                <a:sym typeface="Wingdings 3" panose="05040102010807070707" pitchFamily="18" charset="2"/>
              </a:rPr>
              <a:t> 10947 RN de </a:t>
            </a:r>
            <a:r>
              <a:rPr lang="pt-BR" altLang="pt-BR" sz="1800" b="1" dirty="0" smtClean="0">
                <a:solidFill>
                  <a:srgbClr val="356C26"/>
                </a:solidFill>
                <a:latin typeface="Arial" panose="020B0604020202020204" pitchFamily="34" charset="0"/>
                <a:sym typeface="Wingdings 3" panose="05040102010807070707" pitchFamily="18" charset="2"/>
              </a:rPr>
              <a:t>Gana </a:t>
            </a:r>
            <a:r>
              <a:rPr lang="pt-BR" altLang="pt-BR" sz="1800" b="1" dirty="0">
                <a:solidFill>
                  <a:srgbClr val="356C26"/>
                </a:solidFill>
                <a:latin typeface="Arial" panose="020B0604020202020204" pitchFamily="34" charset="0"/>
                <a:sym typeface="Wingdings 3" panose="05040102010807070707" pitchFamily="18" charset="2"/>
              </a:rPr>
              <a:t>normais e </a:t>
            </a:r>
            <a:r>
              <a:rPr lang="pt-BR" altLang="pt-BR" sz="1800" b="1" dirty="0" smtClean="0">
                <a:solidFill>
                  <a:srgbClr val="356C26"/>
                </a:solidFill>
                <a:latin typeface="Arial" panose="020B0604020202020204" pitchFamily="34" charset="0"/>
                <a:sym typeface="Wingdings 3" panose="05040102010807070707" pitchFamily="18" charset="2"/>
              </a:rPr>
              <a:t>sadios </a:t>
            </a:r>
            <a:r>
              <a:rPr lang="pt-BR" altLang="pt-BR" sz="1800" b="1" dirty="0">
                <a:solidFill>
                  <a:srgbClr val="356C26"/>
                </a:solidFill>
                <a:latin typeface="Arial" panose="020B0604020202020204" pitchFamily="34" charset="0"/>
                <a:sym typeface="Wingdings 3" panose="05040102010807070707" pitchFamily="18" charset="2"/>
              </a:rPr>
              <a:t>- </a:t>
            </a:r>
            <a:r>
              <a:rPr lang="pt-BR" altLang="pt-BR" sz="1800" b="1" dirty="0" smtClean="0">
                <a:solidFill>
                  <a:srgbClr val="356C26"/>
                </a:solidFill>
                <a:latin typeface="Arial" panose="020B0604020202020204" pitchFamily="34" charset="0"/>
                <a:sym typeface="Wingdings 3" panose="05040102010807070707" pitchFamily="18" charset="2"/>
              </a:rPr>
              <a:t>início </a:t>
            </a:r>
            <a:r>
              <a:rPr lang="pt-BR" altLang="pt-BR" sz="1800" b="1" dirty="0">
                <a:solidFill>
                  <a:srgbClr val="356C26"/>
                </a:solidFill>
                <a:latin typeface="Arial" panose="020B0604020202020204" pitchFamily="34" charset="0"/>
                <a:sym typeface="Wingdings 3" panose="05040102010807070707" pitchFamily="18" charset="2"/>
              </a:rPr>
              <a:t>AM </a:t>
            </a:r>
            <a:r>
              <a:rPr lang="pt-BR" altLang="pt-BR" sz="1800" b="1" dirty="0">
                <a:solidFill>
                  <a:srgbClr val="CF1F1F"/>
                </a:solidFill>
                <a:latin typeface="Arial" panose="020B0604020202020204" pitchFamily="34" charset="0"/>
                <a:sym typeface="Wingdings 3" panose="05040102010807070707" pitchFamily="18" charset="2"/>
              </a:rPr>
              <a:t>X</a:t>
            </a:r>
            <a:r>
              <a:rPr lang="pt-BR" altLang="pt-BR" sz="1800" b="1" dirty="0">
                <a:solidFill>
                  <a:srgbClr val="356C26"/>
                </a:solidFill>
                <a:latin typeface="Arial" panose="020B0604020202020204" pitchFamily="34" charset="0"/>
                <a:sym typeface="Wingdings 3" panose="05040102010807070707" pitchFamily="18" charset="2"/>
              </a:rPr>
              <a:t> mortalidade neonatal</a:t>
            </a:r>
          </a:p>
          <a:p>
            <a:pPr eaLnBrk="1" hangingPunct="1"/>
            <a:r>
              <a:rPr lang="pt-BR" altLang="pt-BR" sz="1800" b="1" dirty="0">
                <a:latin typeface="Arial" panose="020B0604020202020204" pitchFamily="34" charset="0"/>
                <a:sym typeface="Wingdings 3" panose="05040102010807070707" pitchFamily="18" charset="2"/>
              </a:rPr>
              <a:t>		</a:t>
            </a:r>
          </a:p>
          <a:p>
            <a:pPr lvl="2" eaLnBrk="1" hangingPunct="1"/>
            <a:r>
              <a:rPr lang="pt-BR" altLang="pt-BR" sz="1800" b="1" dirty="0">
                <a:solidFill>
                  <a:srgbClr val="B42B00"/>
                </a:solidFill>
                <a:latin typeface="Arial" panose="020B0604020202020204" pitchFamily="34" charset="0"/>
                <a:sym typeface="Wingdings 3" panose="05040102010807070707" pitchFamily="18" charset="2"/>
              </a:rPr>
              <a:t>♦  16% mortes neonatais evitáveis - 1º dia de vida</a:t>
            </a:r>
          </a:p>
          <a:p>
            <a:pPr lvl="2" eaLnBrk="1" hangingPunct="1"/>
            <a:r>
              <a:rPr lang="pt-BR" altLang="pt-BR" sz="1800" b="1" dirty="0">
                <a:solidFill>
                  <a:srgbClr val="B42B00"/>
                </a:solidFill>
                <a:latin typeface="Arial" panose="020B0604020202020204" pitchFamily="34" charset="0"/>
                <a:sym typeface="Wingdings 3" panose="05040102010807070707" pitchFamily="18" charset="2"/>
              </a:rPr>
              <a:t>♦</a:t>
            </a:r>
            <a:r>
              <a:rPr lang="pt-BR" altLang="pt-BR" sz="1800" dirty="0">
                <a:solidFill>
                  <a:srgbClr val="B42B00"/>
                </a:solidFill>
                <a:latin typeface="Arial" panose="020B0604020202020204" pitchFamily="34" charset="0"/>
                <a:sym typeface="Wingdings 3" panose="05040102010807070707" pitchFamily="18" charset="2"/>
              </a:rPr>
              <a:t>   </a:t>
            </a:r>
            <a:r>
              <a:rPr lang="pt-BR" altLang="pt-BR" sz="1800" b="1" dirty="0">
                <a:solidFill>
                  <a:srgbClr val="B42B00"/>
                </a:solidFill>
                <a:latin typeface="Arial" panose="020B0604020202020204" pitchFamily="34" charset="0"/>
                <a:sym typeface="Wingdings 3" panose="05040102010807070707" pitchFamily="18" charset="2"/>
              </a:rPr>
              <a:t>22% se na primeira hora.</a:t>
            </a:r>
          </a:p>
        </p:txBody>
      </p:sp>
      <p:sp>
        <p:nvSpPr>
          <p:cNvPr id="21508" name="Text Box 4"/>
          <p:cNvSpPr txBox="1">
            <a:spLocks noChangeArrowheads="1"/>
          </p:cNvSpPr>
          <p:nvPr/>
        </p:nvSpPr>
        <p:spPr bwMode="auto">
          <a:xfrm>
            <a:off x="0" y="623728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_tradnl" altLang="pt-BR" sz="1200" b="1" dirty="0">
                <a:latin typeface="Arial" panose="020B0604020202020204" pitchFamily="34" charset="0"/>
              </a:rPr>
              <a:t>Karen M. </a:t>
            </a:r>
            <a:r>
              <a:rPr lang="es-ES_tradnl" altLang="pt-BR" sz="1200" b="1" dirty="0" err="1">
                <a:latin typeface="Arial" panose="020B0604020202020204" pitchFamily="34" charset="0"/>
              </a:rPr>
              <a:t>Edmond</a:t>
            </a:r>
            <a:r>
              <a:rPr lang="es-ES_tradnl" altLang="pt-BR" sz="1200" b="1" dirty="0">
                <a:latin typeface="Arial" panose="020B0604020202020204" pitchFamily="34" charset="0"/>
              </a:rPr>
              <a:t>, Charles </a:t>
            </a:r>
            <a:r>
              <a:rPr lang="es-ES_tradnl" altLang="pt-BR" sz="1200" b="1" dirty="0" err="1">
                <a:latin typeface="Arial" panose="020B0604020202020204" pitchFamily="34" charset="0"/>
              </a:rPr>
              <a:t>Zandoh</a:t>
            </a:r>
            <a:r>
              <a:rPr lang="es-ES_tradnl" altLang="pt-BR" sz="1200" b="1" dirty="0">
                <a:latin typeface="Arial" panose="020B0604020202020204" pitchFamily="34" charset="0"/>
              </a:rPr>
              <a:t>, </a:t>
            </a:r>
            <a:r>
              <a:rPr lang="es-ES_tradnl" altLang="pt-BR" sz="1200" b="1" dirty="0" err="1">
                <a:latin typeface="Arial" panose="020B0604020202020204" pitchFamily="34" charset="0"/>
              </a:rPr>
              <a:t>Maria</a:t>
            </a:r>
            <a:r>
              <a:rPr lang="es-ES_tradnl" altLang="pt-BR" sz="1200" b="1" dirty="0">
                <a:latin typeface="Arial" panose="020B0604020202020204" pitchFamily="34" charset="0"/>
              </a:rPr>
              <a:t> A. </a:t>
            </a:r>
            <a:r>
              <a:rPr lang="es-ES_tradnl" altLang="pt-BR" sz="1200" b="1" dirty="0" err="1">
                <a:latin typeface="Arial" panose="020B0604020202020204" pitchFamily="34" charset="0"/>
              </a:rPr>
              <a:t>Quigley</a:t>
            </a:r>
            <a:r>
              <a:rPr lang="es-ES_tradnl" altLang="pt-BR" sz="1200" b="1" dirty="0">
                <a:latin typeface="Arial" panose="020B0604020202020204" pitchFamily="34" charset="0"/>
              </a:rPr>
              <a:t>, </a:t>
            </a:r>
            <a:r>
              <a:rPr lang="es-ES_tradnl" altLang="pt-BR" sz="1200" b="1" dirty="0" err="1">
                <a:latin typeface="Arial" panose="020B0604020202020204" pitchFamily="34" charset="0"/>
              </a:rPr>
              <a:t>Seeba</a:t>
            </a:r>
            <a:r>
              <a:rPr lang="es-ES_tradnl" altLang="pt-BR" sz="1200" b="1" dirty="0">
                <a:latin typeface="Arial" panose="020B0604020202020204" pitchFamily="34" charset="0"/>
              </a:rPr>
              <a:t> </a:t>
            </a:r>
            <a:r>
              <a:rPr lang="es-ES_tradnl" altLang="pt-BR" sz="1200" b="1" dirty="0" err="1">
                <a:latin typeface="Arial" panose="020B0604020202020204" pitchFamily="34" charset="0"/>
              </a:rPr>
              <a:t>Amenga-Etego</a:t>
            </a:r>
            <a:r>
              <a:rPr lang="es-ES_tradnl" altLang="pt-BR" sz="1200" b="1" dirty="0">
                <a:latin typeface="Arial" panose="020B0604020202020204" pitchFamily="34" charset="0"/>
              </a:rPr>
              <a:t>, </a:t>
            </a:r>
            <a:r>
              <a:rPr lang="en-US" altLang="pt-BR" sz="1200" b="1" dirty="0">
                <a:latin typeface="Arial" panose="020B0604020202020204" pitchFamily="34" charset="0"/>
              </a:rPr>
              <a:t>Seth </a:t>
            </a:r>
            <a:r>
              <a:rPr lang="en-US" altLang="pt-BR" sz="1200" b="1" dirty="0" err="1">
                <a:latin typeface="Arial" panose="020B0604020202020204" pitchFamily="34" charset="0"/>
              </a:rPr>
              <a:t>Owusu-Agyei</a:t>
            </a:r>
            <a:r>
              <a:rPr lang="en-US" altLang="pt-BR" sz="1200" b="1" dirty="0">
                <a:latin typeface="Arial" panose="020B0604020202020204" pitchFamily="34" charset="0"/>
              </a:rPr>
              <a:t> and Betty R. Kirkwood. Delayed Breastfeeding Initiation Increases Risk of Neonatal Mortality. </a:t>
            </a:r>
            <a:r>
              <a:rPr lang="pt-BR" altLang="pt-BR" sz="1200" b="1" dirty="0" err="1">
                <a:latin typeface="Arial" panose="020B0604020202020204" pitchFamily="34" charset="0"/>
              </a:rPr>
              <a:t>Pediatrics</a:t>
            </a:r>
            <a:r>
              <a:rPr lang="pt-BR" altLang="pt-BR" sz="1200" b="1" dirty="0">
                <a:latin typeface="Arial" panose="020B0604020202020204" pitchFamily="34" charset="0"/>
              </a:rPr>
              <a:t> 2006;117;380-386.</a:t>
            </a:r>
          </a:p>
        </p:txBody>
      </p:sp>
      <p:sp>
        <p:nvSpPr>
          <p:cNvPr id="21510" name="AutoShape 6"/>
          <p:cNvSpPr>
            <a:spLocks noChangeArrowheads="1"/>
          </p:cNvSpPr>
          <p:nvPr/>
        </p:nvSpPr>
        <p:spPr bwMode="auto">
          <a:xfrm>
            <a:off x="179388" y="4868863"/>
            <a:ext cx="504825" cy="1008062"/>
          </a:xfrm>
          <a:prstGeom prst="curvedRightArrow">
            <a:avLst>
              <a:gd name="adj1" fmla="val 39937"/>
              <a:gd name="adj2" fmla="val 79874"/>
              <a:gd name="adj3" fmla="val 33333"/>
            </a:avLst>
          </a:prstGeom>
          <a:solidFill>
            <a:srgbClr val="356C26"/>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pt-BR" sz="1800">
              <a:latin typeface="Arial" panose="020B0604020202020204" pitchFamily="34" charset="0"/>
            </a:endParaRPr>
          </a:p>
        </p:txBody>
      </p:sp>
      <p:sp>
        <p:nvSpPr>
          <p:cNvPr id="2" name="Título 1"/>
          <p:cNvSpPr>
            <a:spLocks noGrp="1"/>
          </p:cNvSpPr>
          <p:nvPr>
            <p:ph type="title"/>
          </p:nvPr>
        </p:nvSpPr>
        <p:spPr>
          <a:xfrm>
            <a:off x="252412" y="127302"/>
            <a:ext cx="7332419" cy="1107996"/>
          </a:xfrm>
        </p:spPr>
        <p:txBody>
          <a:bodyPr>
            <a:normAutofit/>
          </a:bodyPr>
          <a:lstStyle/>
          <a:p>
            <a:pPr algn="ctr" eaLnBrk="1" hangingPunct="1">
              <a:spcBef>
                <a:spcPct val="50000"/>
              </a:spcBef>
            </a:pPr>
            <a:r>
              <a:rPr lang="pt-BR" altLang="pt-BR" sz="3200" b="1" dirty="0" smtClean="0">
                <a:solidFill>
                  <a:schemeClr val="accent6">
                    <a:lumMod val="50000"/>
                  </a:schemeClr>
                </a:solidFill>
                <a:latin typeface="Arial" panose="020B0604020202020204" pitchFamily="34" charset="0"/>
              </a:rPr>
              <a:t>Amamentação na primeira hora salva um milhão de bebês!</a:t>
            </a:r>
            <a:endParaRPr lang="pt-BR" altLang="pt-BR" sz="3200" b="1" dirty="0">
              <a:solidFill>
                <a:schemeClr val="accent6">
                  <a:lumMod val="50000"/>
                </a:schemeClr>
              </a:solidFill>
              <a:latin typeface="Arial" panose="020B0604020202020204" pitchFamily="34" charset="0"/>
            </a:endParaRPr>
          </a:p>
        </p:txBody>
      </p:sp>
      <p:pic>
        <p:nvPicPr>
          <p:cNvPr id="8" name="Picture 2" descr="Nenhum texto alternativo automÃ¡tico disponÃ­v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Número de Slide 2"/>
          <p:cNvSpPr>
            <a:spLocks noGrp="1"/>
          </p:cNvSpPr>
          <p:nvPr>
            <p:ph type="sldNum" sz="quarter" idx="12"/>
          </p:nvPr>
        </p:nvSpPr>
        <p:spPr/>
        <p:txBody>
          <a:bodyPr/>
          <a:lstStyle/>
          <a:p>
            <a:pPr>
              <a:defRPr/>
            </a:pPr>
            <a:fld id="{584295B2-F152-4C48-BDCE-06FC4A12A368}" type="slidenum">
              <a:rPr lang="pt-BR" altLang="pt-BR" smtClean="0"/>
              <a:pPr>
                <a:defRPr/>
              </a:pPr>
              <a:t>11</a:t>
            </a:fld>
            <a:endParaRPr lang="pt-BR" altLang="pt-BR"/>
          </a:p>
        </p:txBody>
      </p:sp>
    </p:spTree>
    <p:extLst>
      <p:ext uri="{BB962C8B-B14F-4D97-AF65-F5344CB8AC3E}">
        <p14:creationId xmlns:p14="http://schemas.microsoft.com/office/powerpoint/2010/main" val="12850349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98" name="Text Box 14"/>
          <p:cNvSpPr txBox="1">
            <a:spLocks noChangeArrowheads="1"/>
          </p:cNvSpPr>
          <p:nvPr/>
        </p:nvSpPr>
        <p:spPr bwMode="auto">
          <a:xfrm>
            <a:off x="6844902" y="5446271"/>
            <a:ext cx="22681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pt-BR" altLang="pt-BR" sz="1800" i="1" dirty="0" err="1">
                <a:cs typeface="Times New Roman" panose="02020603050405020304" pitchFamily="18" charset="0"/>
              </a:rPr>
              <a:t>Victora</a:t>
            </a:r>
            <a:r>
              <a:rPr lang="pt-BR" altLang="pt-BR" sz="1800" i="1" dirty="0">
                <a:cs typeface="Times New Roman" panose="02020603050405020304" pitchFamily="18" charset="0"/>
              </a:rPr>
              <a:t> et al, </a:t>
            </a:r>
            <a:r>
              <a:rPr lang="pt-BR" altLang="pt-BR" sz="1800" i="1" dirty="0" smtClean="0">
                <a:cs typeface="Times New Roman" panose="02020603050405020304" pitchFamily="18" charset="0"/>
              </a:rPr>
              <a:t>1987</a:t>
            </a:r>
            <a:endParaRPr lang="pt-BR" altLang="pt-BR" sz="1800" i="1" dirty="0">
              <a:cs typeface="Times New Roman" panose="02020603050405020304" pitchFamily="18" charset="0"/>
            </a:endParaRPr>
          </a:p>
        </p:txBody>
      </p:sp>
      <p:grpSp>
        <p:nvGrpSpPr>
          <p:cNvPr id="144441" name="Group 57"/>
          <p:cNvGrpSpPr>
            <a:grpSpLocks/>
          </p:cNvGrpSpPr>
          <p:nvPr/>
        </p:nvGrpSpPr>
        <p:grpSpPr bwMode="auto">
          <a:xfrm>
            <a:off x="1550057" y="2546833"/>
            <a:ext cx="5670947" cy="2899438"/>
            <a:chOff x="884" y="1524"/>
            <a:chExt cx="4763" cy="2600"/>
          </a:xfrm>
        </p:grpSpPr>
        <p:grpSp>
          <p:nvGrpSpPr>
            <p:cNvPr id="144433" name="Group 49"/>
            <p:cNvGrpSpPr>
              <a:grpSpLocks noChangeAspect="1"/>
            </p:cNvGrpSpPr>
            <p:nvPr/>
          </p:nvGrpSpPr>
          <p:grpSpPr bwMode="auto">
            <a:xfrm>
              <a:off x="884" y="1530"/>
              <a:ext cx="3057" cy="2594"/>
              <a:chOff x="1528" y="1859"/>
              <a:chExt cx="2345" cy="2025"/>
            </a:xfrm>
          </p:grpSpPr>
          <p:sp>
            <p:nvSpPr>
              <p:cNvPr id="144401" name="Rectangle 17"/>
              <p:cNvSpPr>
                <a:spLocks noChangeAspect="1" noChangeArrowheads="1"/>
              </p:cNvSpPr>
              <p:nvPr/>
            </p:nvSpPr>
            <p:spPr bwMode="auto">
              <a:xfrm>
                <a:off x="1761" y="3741"/>
                <a:ext cx="314" cy="112"/>
              </a:xfrm>
              <a:prstGeom prst="rect">
                <a:avLst/>
              </a:prstGeom>
              <a:solidFill>
                <a:srgbClr val="FFFF00"/>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02" name="Rectangle 18"/>
              <p:cNvSpPr>
                <a:spLocks noChangeAspect="1" noChangeArrowheads="1"/>
              </p:cNvSpPr>
              <p:nvPr/>
            </p:nvSpPr>
            <p:spPr bwMode="auto">
              <a:xfrm>
                <a:off x="2075" y="3639"/>
                <a:ext cx="310" cy="214"/>
              </a:xfrm>
              <a:prstGeom prst="rect">
                <a:avLst/>
              </a:prstGeom>
              <a:solidFill>
                <a:srgbClr val="0033CC"/>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03" name="Rectangle 19"/>
              <p:cNvSpPr>
                <a:spLocks noChangeAspect="1" noChangeArrowheads="1"/>
              </p:cNvSpPr>
              <p:nvPr/>
            </p:nvSpPr>
            <p:spPr bwMode="auto">
              <a:xfrm>
                <a:off x="2385" y="3344"/>
                <a:ext cx="315" cy="509"/>
              </a:xfrm>
              <a:prstGeom prst="rect">
                <a:avLst/>
              </a:prstGeom>
              <a:solidFill>
                <a:srgbClr val="00FF00"/>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04" name="Rectangle 20"/>
              <p:cNvSpPr>
                <a:spLocks noChangeAspect="1" noChangeArrowheads="1"/>
              </p:cNvSpPr>
              <p:nvPr/>
            </p:nvSpPr>
            <p:spPr bwMode="auto">
              <a:xfrm>
                <a:off x="2700" y="3469"/>
                <a:ext cx="310" cy="384"/>
              </a:xfrm>
              <a:prstGeom prst="rect">
                <a:avLst/>
              </a:prstGeom>
              <a:solidFill>
                <a:srgbClr val="00CCFF"/>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05" name="Rectangle 21"/>
              <p:cNvSpPr>
                <a:spLocks noChangeAspect="1" noChangeArrowheads="1"/>
              </p:cNvSpPr>
              <p:nvPr/>
            </p:nvSpPr>
            <p:spPr bwMode="auto">
              <a:xfrm>
                <a:off x="3010" y="2011"/>
                <a:ext cx="314" cy="1842"/>
              </a:xfrm>
              <a:prstGeom prst="rect">
                <a:avLst/>
              </a:prstGeom>
              <a:solidFill>
                <a:srgbClr val="FF0000"/>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06" name="Rectangle 22"/>
              <p:cNvSpPr>
                <a:spLocks noChangeAspect="1" noChangeArrowheads="1"/>
              </p:cNvSpPr>
              <p:nvPr/>
            </p:nvSpPr>
            <p:spPr bwMode="auto">
              <a:xfrm>
                <a:off x="3324" y="2542"/>
                <a:ext cx="310" cy="1311"/>
              </a:xfrm>
              <a:prstGeom prst="rect">
                <a:avLst/>
              </a:prstGeom>
              <a:solidFill>
                <a:srgbClr val="FFFFCC"/>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07" name="Line 23"/>
              <p:cNvSpPr>
                <a:spLocks noChangeAspect="1" noChangeShapeType="1"/>
              </p:cNvSpPr>
              <p:nvPr/>
            </p:nvSpPr>
            <p:spPr bwMode="auto">
              <a:xfrm>
                <a:off x="1528" y="3853"/>
                <a:ext cx="2344"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pt-BR" sz="1800">
                  <a:solidFill>
                    <a:schemeClr val="accent6">
                      <a:lumMod val="50000"/>
                    </a:schemeClr>
                  </a:solidFill>
                </a:endParaRPr>
              </a:p>
            </p:txBody>
          </p:sp>
          <p:sp>
            <p:nvSpPr>
              <p:cNvPr id="144408" name="Line 24"/>
              <p:cNvSpPr>
                <a:spLocks noChangeAspect="1" noChangeShapeType="1"/>
              </p:cNvSpPr>
              <p:nvPr/>
            </p:nvSpPr>
            <p:spPr bwMode="auto">
              <a:xfrm flipV="1">
                <a:off x="1528" y="3853"/>
                <a:ext cx="1" cy="3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pt-BR" sz="1800">
                  <a:solidFill>
                    <a:schemeClr val="accent6">
                      <a:lumMod val="50000"/>
                    </a:schemeClr>
                  </a:solidFill>
                </a:endParaRPr>
              </a:p>
            </p:txBody>
          </p:sp>
          <p:sp>
            <p:nvSpPr>
              <p:cNvPr id="144409" name="Line 25"/>
              <p:cNvSpPr>
                <a:spLocks noChangeAspect="1" noChangeShapeType="1"/>
              </p:cNvSpPr>
              <p:nvPr/>
            </p:nvSpPr>
            <p:spPr bwMode="auto">
              <a:xfrm flipV="1">
                <a:off x="3872" y="3853"/>
                <a:ext cx="1" cy="3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pt-BR" sz="1800">
                  <a:solidFill>
                    <a:schemeClr val="accent6">
                      <a:lumMod val="50000"/>
                    </a:schemeClr>
                  </a:solidFill>
                </a:endParaRPr>
              </a:p>
            </p:txBody>
          </p:sp>
          <p:sp>
            <p:nvSpPr>
              <p:cNvPr id="144410" name="Rectangle 26"/>
              <p:cNvSpPr>
                <a:spLocks noChangeAspect="1" noChangeArrowheads="1"/>
              </p:cNvSpPr>
              <p:nvPr/>
            </p:nvSpPr>
            <p:spPr bwMode="auto">
              <a:xfrm>
                <a:off x="1885" y="3590"/>
                <a:ext cx="4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975" b="1">
                    <a:solidFill>
                      <a:schemeClr val="accent6">
                        <a:lumMod val="50000"/>
                      </a:schemeClr>
                    </a:solidFill>
                  </a:rPr>
                  <a:t>1</a:t>
                </a:r>
                <a:endParaRPr lang="pt-BR" altLang="pt-BR" sz="1800">
                  <a:solidFill>
                    <a:schemeClr val="accent6">
                      <a:lumMod val="50000"/>
                    </a:schemeClr>
                  </a:solidFill>
                </a:endParaRPr>
              </a:p>
            </p:txBody>
          </p:sp>
          <p:sp>
            <p:nvSpPr>
              <p:cNvPr id="144411" name="Rectangle 27"/>
              <p:cNvSpPr>
                <a:spLocks noChangeAspect="1" noChangeArrowheads="1"/>
              </p:cNvSpPr>
              <p:nvPr/>
            </p:nvSpPr>
            <p:spPr bwMode="auto">
              <a:xfrm>
                <a:off x="2153" y="3487"/>
                <a:ext cx="10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975" b="1">
                    <a:solidFill>
                      <a:schemeClr val="accent6">
                        <a:lumMod val="50000"/>
                      </a:schemeClr>
                    </a:solidFill>
                  </a:rPr>
                  <a:t>1,9</a:t>
                </a:r>
                <a:endParaRPr lang="pt-BR" altLang="pt-BR" sz="1800">
                  <a:solidFill>
                    <a:schemeClr val="accent6">
                      <a:lumMod val="50000"/>
                    </a:schemeClr>
                  </a:solidFill>
                </a:endParaRPr>
              </a:p>
            </p:txBody>
          </p:sp>
          <p:sp>
            <p:nvSpPr>
              <p:cNvPr id="144412" name="Rectangle 28"/>
              <p:cNvSpPr>
                <a:spLocks noChangeAspect="1" noChangeArrowheads="1"/>
              </p:cNvSpPr>
              <p:nvPr/>
            </p:nvSpPr>
            <p:spPr bwMode="auto">
              <a:xfrm>
                <a:off x="2463" y="3193"/>
                <a:ext cx="10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975" b="1">
                    <a:solidFill>
                      <a:schemeClr val="accent6">
                        <a:lumMod val="50000"/>
                      </a:schemeClr>
                    </a:solidFill>
                  </a:rPr>
                  <a:t>4,5</a:t>
                </a:r>
                <a:endParaRPr lang="pt-BR" altLang="pt-BR" sz="1800">
                  <a:solidFill>
                    <a:schemeClr val="accent6">
                      <a:lumMod val="50000"/>
                    </a:schemeClr>
                  </a:solidFill>
                </a:endParaRPr>
              </a:p>
            </p:txBody>
          </p:sp>
          <p:sp>
            <p:nvSpPr>
              <p:cNvPr id="144413" name="Rectangle 29"/>
              <p:cNvSpPr>
                <a:spLocks noChangeAspect="1" noChangeArrowheads="1"/>
              </p:cNvSpPr>
              <p:nvPr/>
            </p:nvSpPr>
            <p:spPr bwMode="auto">
              <a:xfrm>
                <a:off x="2777" y="3318"/>
                <a:ext cx="10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975" b="1">
                    <a:solidFill>
                      <a:schemeClr val="accent6">
                        <a:lumMod val="50000"/>
                      </a:schemeClr>
                    </a:solidFill>
                  </a:rPr>
                  <a:t>3,4</a:t>
                </a:r>
                <a:endParaRPr lang="pt-BR" altLang="pt-BR" sz="1800">
                  <a:solidFill>
                    <a:schemeClr val="accent6">
                      <a:lumMod val="50000"/>
                    </a:schemeClr>
                  </a:solidFill>
                </a:endParaRPr>
              </a:p>
            </p:txBody>
          </p:sp>
          <p:sp>
            <p:nvSpPr>
              <p:cNvPr id="144414" name="Rectangle 30"/>
              <p:cNvSpPr>
                <a:spLocks noChangeAspect="1" noChangeArrowheads="1"/>
              </p:cNvSpPr>
              <p:nvPr/>
            </p:nvSpPr>
            <p:spPr bwMode="auto">
              <a:xfrm>
                <a:off x="3056" y="1859"/>
                <a:ext cx="14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975" b="1">
                    <a:solidFill>
                      <a:schemeClr val="accent6">
                        <a:lumMod val="50000"/>
                      </a:schemeClr>
                    </a:solidFill>
                  </a:rPr>
                  <a:t>16,3</a:t>
                </a:r>
                <a:endParaRPr lang="pt-BR" altLang="pt-BR" sz="1800">
                  <a:solidFill>
                    <a:schemeClr val="accent6">
                      <a:lumMod val="50000"/>
                    </a:schemeClr>
                  </a:solidFill>
                </a:endParaRPr>
              </a:p>
            </p:txBody>
          </p:sp>
          <p:sp>
            <p:nvSpPr>
              <p:cNvPr id="144415" name="Rectangle 31"/>
              <p:cNvSpPr>
                <a:spLocks noChangeAspect="1" noChangeArrowheads="1"/>
              </p:cNvSpPr>
              <p:nvPr/>
            </p:nvSpPr>
            <p:spPr bwMode="auto">
              <a:xfrm>
                <a:off x="3371" y="2390"/>
                <a:ext cx="14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975" b="1">
                    <a:solidFill>
                      <a:schemeClr val="accent6">
                        <a:lumMod val="50000"/>
                      </a:schemeClr>
                    </a:solidFill>
                  </a:rPr>
                  <a:t>11,6</a:t>
                </a:r>
                <a:endParaRPr lang="pt-BR" altLang="pt-BR" sz="1800">
                  <a:solidFill>
                    <a:schemeClr val="accent6">
                      <a:lumMod val="50000"/>
                    </a:schemeClr>
                  </a:solidFill>
                </a:endParaRPr>
              </a:p>
            </p:txBody>
          </p:sp>
        </p:grpSp>
        <p:sp>
          <p:nvSpPr>
            <p:cNvPr id="144416" name="Rectangle 32"/>
            <p:cNvSpPr>
              <a:spLocks noChangeArrowheads="1"/>
            </p:cNvSpPr>
            <p:nvPr/>
          </p:nvSpPr>
          <p:spPr bwMode="auto">
            <a:xfrm>
              <a:off x="3787" y="1525"/>
              <a:ext cx="1860" cy="2563"/>
            </a:xfrm>
            <a:prstGeom prst="rect">
              <a:avLst/>
            </a:pr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sz="1800">
                <a:solidFill>
                  <a:schemeClr val="accent6">
                    <a:lumMod val="50000"/>
                  </a:schemeClr>
                </a:solidFill>
              </a:endParaRPr>
            </a:p>
          </p:txBody>
        </p:sp>
        <p:sp>
          <p:nvSpPr>
            <p:cNvPr id="144417" name="Rectangle 33"/>
            <p:cNvSpPr>
              <a:spLocks noChangeArrowheads="1"/>
            </p:cNvSpPr>
            <p:nvPr/>
          </p:nvSpPr>
          <p:spPr bwMode="auto">
            <a:xfrm>
              <a:off x="3858" y="1555"/>
              <a:ext cx="88" cy="71"/>
            </a:xfrm>
            <a:prstGeom prst="rect">
              <a:avLst/>
            </a:prstGeom>
            <a:solidFill>
              <a:srgbClr val="FFFF00"/>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18" name="Rectangle 34"/>
            <p:cNvSpPr>
              <a:spLocks noChangeArrowheads="1"/>
            </p:cNvSpPr>
            <p:nvPr/>
          </p:nvSpPr>
          <p:spPr bwMode="auto">
            <a:xfrm>
              <a:off x="4022" y="1524"/>
              <a:ext cx="513" cy="16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200" b="1">
                  <a:solidFill>
                    <a:schemeClr val="accent6">
                      <a:lumMod val="50000"/>
                    </a:schemeClr>
                  </a:solidFill>
                  <a:latin typeface="Tahoma" panose="020B0604030504040204" pitchFamily="34" charset="0"/>
                </a:rPr>
                <a:t>só peito</a:t>
              </a:r>
              <a:endParaRPr lang="pt-BR" altLang="pt-BR" sz="1200">
                <a:solidFill>
                  <a:schemeClr val="accent6">
                    <a:lumMod val="50000"/>
                  </a:schemeClr>
                </a:solidFill>
                <a:latin typeface="Tahoma" panose="020B0604030504040204" pitchFamily="34" charset="0"/>
              </a:endParaRPr>
            </a:p>
          </p:txBody>
        </p:sp>
        <p:sp>
          <p:nvSpPr>
            <p:cNvPr id="144419" name="Rectangle 35"/>
            <p:cNvSpPr>
              <a:spLocks noChangeArrowheads="1"/>
            </p:cNvSpPr>
            <p:nvPr/>
          </p:nvSpPr>
          <p:spPr bwMode="auto">
            <a:xfrm>
              <a:off x="3858" y="1981"/>
              <a:ext cx="88" cy="70"/>
            </a:xfrm>
            <a:prstGeom prst="rect">
              <a:avLst/>
            </a:prstGeom>
            <a:solidFill>
              <a:srgbClr val="0033CC"/>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20" name="Rectangle 36"/>
            <p:cNvSpPr>
              <a:spLocks noChangeArrowheads="1"/>
            </p:cNvSpPr>
            <p:nvPr/>
          </p:nvSpPr>
          <p:spPr bwMode="auto">
            <a:xfrm>
              <a:off x="4022" y="1950"/>
              <a:ext cx="474" cy="16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200" b="1">
                  <a:solidFill>
                    <a:schemeClr val="accent6">
                      <a:lumMod val="50000"/>
                    </a:schemeClr>
                  </a:solidFill>
                  <a:latin typeface="Tahoma" panose="020B0604030504040204" pitchFamily="34" charset="0"/>
                </a:rPr>
                <a:t>peito +</a:t>
              </a:r>
              <a:endParaRPr lang="pt-BR" altLang="pt-BR" sz="1200">
                <a:solidFill>
                  <a:schemeClr val="accent6">
                    <a:lumMod val="50000"/>
                  </a:schemeClr>
                </a:solidFill>
                <a:latin typeface="Tahoma" panose="020B0604030504040204" pitchFamily="34" charset="0"/>
              </a:endParaRPr>
            </a:p>
          </p:txBody>
        </p:sp>
        <p:sp>
          <p:nvSpPr>
            <p:cNvPr id="144421" name="Rectangle 37"/>
            <p:cNvSpPr>
              <a:spLocks noChangeArrowheads="1"/>
            </p:cNvSpPr>
            <p:nvPr/>
          </p:nvSpPr>
          <p:spPr bwMode="auto">
            <a:xfrm>
              <a:off x="4022" y="2084"/>
              <a:ext cx="1481" cy="16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pt-BR" altLang="pt-BR" sz="1200" b="1">
                  <a:solidFill>
                    <a:schemeClr val="accent6">
                      <a:lumMod val="50000"/>
                    </a:schemeClr>
                  </a:solidFill>
                  <a:latin typeface="Tahoma" panose="020B0604030504040204" pitchFamily="34" charset="0"/>
                </a:rPr>
                <a:t>suplemento não lácteo</a:t>
              </a:r>
              <a:endParaRPr lang="pt-BR" altLang="pt-BR" sz="1200">
                <a:solidFill>
                  <a:schemeClr val="accent6">
                    <a:lumMod val="50000"/>
                  </a:schemeClr>
                </a:solidFill>
                <a:latin typeface="Tahoma" panose="020B0604030504040204" pitchFamily="34" charset="0"/>
              </a:endParaRPr>
            </a:p>
          </p:txBody>
        </p:sp>
        <p:sp>
          <p:nvSpPr>
            <p:cNvPr id="144423" name="Rectangle 39"/>
            <p:cNvSpPr>
              <a:spLocks noChangeArrowheads="1"/>
            </p:cNvSpPr>
            <p:nvPr/>
          </p:nvSpPr>
          <p:spPr bwMode="auto">
            <a:xfrm>
              <a:off x="3858" y="2408"/>
              <a:ext cx="88" cy="70"/>
            </a:xfrm>
            <a:prstGeom prst="rect">
              <a:avLst/>
            </a:prstGeom>
            <a:solidFill>
              <a:srgbClr val="00FF00"/>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24" name="Rectangle 40"/>
            <p:cNvSpPr>
              <a:spLocks noChangeArrowheads="1"/>
            </p:cNvSpPr>
            <p:nvPr/>
          </p:nvSpPr>
          <p:spPr bwMode="auto">
            <a:xfrm>
              <a:off x="4022" y="2375"/>
              <a:ext cx="1344" cy="16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pt-BR" altLang="pt-BR" sz="1200" b="1">
                  <a:solidFill>
                    <a:schemeClr val="accent6">
                      <a:lumMod val="50000"/>
                    </a:schemeClr>
                  </a:solidFill>
                  <a:latin typeface="Tahoma" panose="020B0604030504040204" pitchFamily="34" charset="0"/>
                </a:rPr>
                <a:t>peito + leite em pó</a:t>
              </a:r>
              <a:endParaRPr lang="pt-BR" altLang="pt-BR" sz="1200">
                <a:solidFill>
                  <a:schemeClr val="accent6">
                    <a:lumMod val="50000"/>
                  </a:schemeClr>
                </a:solidFill>
                <a:latin typeface="Tahoma" panose="020B0604030504040204" pitchFamily="34" charset="0"/>
              </a:endParaRPr>
            </a:p>
          </p:txBody>
        </p:sp>
        <p:sp>
          <p:nvSpPr>
            <p:cNvPr id="144426" name="Rectangle 42"/>
            <p:cNvSpPr>
              <a:spLocks noChangeArrowheads="1"/>
            </p:cNvSpPr>
            <p:nvPr/>
          </p:nvSpPr>
          <p:spPr bwMode="auto">
            <a:xfrm>
              <a:off x="3858" y="2829"/>
              <a:ext cx="88" cy="70"/>
            </a:xfrm>
            <a:prstGeom prst="rect">
              <a:avLst/>
            </a:prstGeom>
            <a:solidFill>
              <a:srgbClr val="00CCFF"/>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27" name="Rectangle 43"/>
            <p:cNvSpPr>
              <a:spLocks noChangeArrowheads="1"/>
            </p:cNvSpPr>
            <p:nvPr/>
          </p:nvSpPr>
          <p:spPr bwMode="auto">
            <a:xfrm>
              <a:off x="4022" y="2796"/>
              <a:ext cx="1344" cy="16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pt-BR" altLang="pt-BR" sz="1200" b="1">
                  <a:solidFill>
                    <a:schemeClr val="accent6">
                      <a:lumMod val="50000"/>
                    </a:schemeClr>
                  </a:solidFill>
                  <a:latin typeface="Tahoma" panose="020B0604030504040204" pitchFamily="34" charset="0"/>
                </a:rPr>
                <a:t>peito + leite fluido</a:t>
              </a:r>
              <a:endParaRPr lang="pt-BR" altLang="pt-BR" sz="1200">
                <a:solidFill>
                  <a:schemeClr val="accent6">
                    <a:lumMod val="50000"/>
                  </a:schemeClr>
                </a:solidFill>
                <a:latin typeface="Tahoma" panose="020B0604030504040204" pitchFamily="34" charset="0"/>
              </a:endParaRPr>
            </a:p>
          </p:txBody>
        </p:sp>
        <p:sp>
          <p:nvSpPr>
            <p:cNvPr id="144429" name="Rectangle 45"/>
            <p:cNvSpPr>
              <a:spLocks noChangeArrowheads="1"/>
            </p:cNvSpPr>
            <p:nvPr/>
          </p:nvSpPr>
          <p:spPr bwMode="auto">
            <a:xfrm>
              <a:off x="3858" y="3255"/>
              <a:ext cx="88" cy="70"/>
            </a:xfrm>
            <a:prstGeom prst="rect">
              <a:avLst/>
            </a:prstGeom>
            <a:solidFill>
              <a:srgbClr val="FF0000"/>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30" name="Rectangle 46"/>
            <p:cNvSpPr>
              <a:spLocks noChangeArrowheads="1"/>
            </p:cNvSpPr>
            <p:nvPr/>
          </p:nvSpPr>
          <p:spPr bwMode="auto">
            <a:xfrm>
              <a:off x="4022" y="3223"/>
              <a:ext cx="905" cy="16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200" b="1">
                  <a:solidFill>
                    <a:schemeClr val="accent6">
                      <a:lumMod val="50000"/>
                    </a:schemeClr>
                  </a:solidFill>
                  <a:latin typeface="Tahoma" panose="020B0604030504040204" pitchFamily="34" charset="0"/>
                </a:rPr>
                <a:t>só leite em pó</a:t>
              </a:r>
              <a:endParaRPr lang="pt-BR" altLang="pt-BR" sz="1200">
                <a:solidFill>
                  <a:schemeClr val="accent6">
                    <a:lumMod val="50000"/>
                  </a:schemeClr>
                </a:solidFill>
                <a:latin typeface="Tahoma" panose="020B0604030504040204" pitchFamily="34" charset="0"/>
              </a:endParaRPr>
            </a:p>
          </p:txBody>
        </p:sp>
        <p:sp>
          <p:nvSpPr>
            <p:cNvPr id="144431" name="Rectangle 47"/>
            <p:cNvSpPr>
              <a:spLocks noChangeArrowheads="1"/>
            </p:cNvSpPr>
            <p:nvPr/>
          </p:nvSpPr>
          <p:spPr bwMode="auto">
            <a:xfrm>
              <a:off x="3858" y="3682"/>
              <a:ext cx="88" cy="70"/>
            </a:xfrm>
            <a:prstGeom prst="rect">
              <a:avLst/>
            </a:prstGeom>
            <a:solidFill>
              <a:srgbClr val="FFFFCC"/>
            </a:solidFill>
            <a:ln w="7938">
              <a:solidFill>
                <a:srgbClr val="FFFFFF"/>
              </a:solidFill>
              <a:miter lim="800000"/>
              <a:headEnd/>
              <a:tailEnd/>
            </a:ln>
          </p:spPr>
          <p:txBody>
            <a:bodyPr/>
            <a:lstStyle/>
            <a:p>
              <a:endParaRPr lang="pt-BR" sz="1800">
                <a:solidFill>
                  <a:schemeClr val="accent6">
                    <a:lumMod val="50000"/>
                  </a:schemeClr>
                </a:solidFill>
              </a:endParaRPr>
            </a:p>
          </p:txBody>
        </p:sp>
        <p:sp>
          <p:nvSpPr>
            <p:cNvPr id="144432" name="Rectangle 48"/>
            <p:cNvSpPr>
              <a:spLocks noChangeArrowheads="1"/>
            </p:cNvSpPr>
            <p:nvPr/>
          </p:nvSpPr>
          <p:spPr bwMode="auto">
            <a:xfrm>
              <a:off x="4022" y="3649"/>
              <a:ext cx="876" cy="16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200" b="1">
                  <a:solidFill>
                    <a:schemeClr val="accent6">
                      <a:lumMod val="50000"/>
                    </a:schemeClr>
                  </a:solidFill>
                  <a:latin typeface="Tahoma" panose="020B0604030504040204" pitchFamily="34" charset="0"/>
                </a:rPr>
                <a:t>só leite fluido</a:t>
              </a:r>
              <a:endParaRPr lang="pt-BR" altLang="pt-BR" sz="1200">
                <a:solidFill>
                  <a:schemeClr val="accent6">
                    <a:lumMod val="50000"/>
                  </a:schemeClr>
                </a:solidFill>
                <a:latin typeface="Tahoma" panose="020B0604030504040204" pitchFamily="34" charset="0"/>
              </a:endParaRPr>
            </a:p>
          </p:txBody>
        </p:sp>
      </p:grpSp>
      <p:sp>
        <p:nvSpPr>
          <p:cNvPr id="2" name="Título 1"/>
          <p:cNvSpPr>
            <a:spLocks noGrp="1"/>
          </p:cNvSpPr>
          <p:nvPr>
            <p:ph type="title"/>
          </p:nvPr>
        </p:nvSpPr>
        <p:spPr>
          <a:xfrm>
            <a:off x="317500" y="136773"/>
            <a:ext cx="7290777" cy="1615827"/>
          </a:xfrm>
        </p:spPr>
        <p:txBody>
          <a:bodyPr>
            <a:normAutofit/>
          </a:bodyPr>
          <a:lstStyle/>
          <a:p>
            <a:pPr algn="ctr"/>
            <a:r>
              <a:rPr lang="pt-BR" altLang="pt-BR" sz="3100" b="1" dirty="0" smtClean="0">
                <a:solidFill>
                  <a:schemeClr val="accent6">
                    <a:lumMod val="50000"/>
                  </a:schemeClr>
                </a:solidFill>
                <a:latin typeface="Tahoma" panose="020B0604030504040204" pitchFamily="34" charset="0"/>
              </a:rPr>
              <a:t>Risco de morte por diarreia em menores de um ano, segundo o tipo de alimentação (Pelotas-RS, Brasil)</a:t>
            </a:r>
            <a:endParaRPr lang="pt-BR" sz="3100" dirty="0">
              <a:solidFill>
                <a:schemeClr val="accent6">
                  <a:lumMod val="50000"/>
                </a:schemeClr>
              </a:solidFill>
            </a:endParaRPr>
          </a:p>
        </p:txBody>
      </p:sp>
      <p:pic>
        <p:nvPicPr>
          <p:cNvPr id="36" name="Picture 2" descr="Nenhum texto alternativo automÃ¡tico disponÃ­v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Número de Slide 2"/>
          <p:cNvSpPr>
            <a:spLocks noGrp="1"/>
          </p:cNvSpPr>
          <p:nvPr>
            <p:ph type="sldNum" sz="quarter" idx="12"/>
          </p:nvPr>
        </p:nvSpPr>
        <p:spPr/>
        <p:txBody>
          <a:bodyPr/>
          <a:lstStyle/>
          <a:p>
            <a:pPr>
              <a:defRPr/>
            </a:pPr>
            <a:fld id="{584295B2-F152-4C48-BDCE-06FC4A12A368}" type="slidenum">
              <a:rPr lang="pt-BR" altLang="pt-BR" smtClean="0"/>
              <a:pPr>
                <a:defRPr/>
              </a:pPr>
              <a:t>12</a:t>
            </a:fld>
            <a:endParaRPr lang="pt-BR" altLang="pt-BR"/>
          </a:p>
        </p:txBody>
      </p:sp>
    </p:spTree>
    <p:extLst>
      <p:ext uri="{BB962C8B-B14F-4D97-AF65-F5344CB8AC3E}">
        <p14:creationId xmlns:p14="http://schemas.microsoft.com/office/powerpoint/2010/main" val="41034528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981"/>
            <a:ext cx="8229600" cy="1143000"/>
          </a:xfrm>
        </p:spPr>
        <p:txBody>
          <a:bodyPr>
            <a:normAutofit/>
          </a:bodyPr>
          <a:lstStyle/>
          <a:p>
            <a:pPr algn="l"/>
            <a:r>
              <a:rPr lang="pt-BR" sz="2800" b="1" dirty="0"/>
              <a:t>Impacto do aleitamento </a:t>
            </a:r>
            <a:r>
              <a:rPr lang="pt-BR" sz="2800" b="1" dirty="0" smtClean="0"/>
              <a:t>materno na </a:t>
            </a:r>
            <a:r>
              <a:rPr lang="pt-BR" sz="2800" b="1" dirty="0"/>
              <a:t>saúde materna e infantil</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8408" y="1384981"/>
            <a:ext cx="3412714" cy="4351338"/>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272716" y="1417639"/>
            <a:ext cx="4390725" cy="445963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Arial" panose="020B0604020202020204" pitchFamily="34" charset="0"/>
              <a:buChar char="•"/>
            </a:pPr>
            <a:r>
              <a:rPr lang="pt-BR" sz="2400" dirty="0">
                <a:solidFill>
                  <a:schemeClr val="accent6">
                    <a:lumMod val="50000"/>
                  </a:schemeClr>
                </a:solidFill>
              </a:rPr>
              <a:t>Revisões sistemáticas da literatura</a:t>
            </a:r>
          </a:p>
          <a:p>
            <a:pPr marL="849313" lvl="2">
              <a:buSzPct val="100000"/>
              <a:buFontTx/>
              <a:buChar char="-"/>
            </a:pPr>
            <a:r>
              <a:rPr lang="pt-BR" dirty="0">
                <a:solidFill>
                  <a:schemeClr val="accent6">
                    <a:lumMod val="50000"/>
                  </a:schemeClr>
                </a:solidFill>
              </a:rPr>
              <a:t>Mortalidade</a:t>
            </a:r>
          </a:p>
          <a:p>
            <a:pPr marL="849313" lvl="2">
              <a:buSzPct val="100000"/>
              <a:buFontTx/>
              <a:buChar char="-"/>
            </a:pPr>
            <a:r>
              <a:rPr lang="pt-BR" dirty="0">
                <a:solidFill>
                  <a:schemeClr val="accent6">
                    <a:lumMod val="50000"/>
                  </a:schemeClr>
                </a:solidFill>
              </a:rPr>
              <a:t>Efeitos sobre a saúde </a:t>
            </a:r>
            <a:r>
              <a:rPr lang="pt-BR" dirty="0" smtClean="0">
                <a:solidFill>
                  <a:schemeClr val="accent6">
                    <a:lumMod val="50000"/>
                  </a:schemeClr>
                </a:solidFill>
              </a:rPr>
              <a:t>infantil</a:t>
            </a:r>
          </a:p>
          <a:p>
            <a:pPr marL="849313" lvl="2">
              <a:buSzPct val="100000"/>
              <a:buFontTx/>
              <a:buChar char="-"/>
            </a:pPr>
            <a:r>
              <a:rPr lang="pt-BR" dirty="0" smtClean="0">
                <a:solidFill>
                  <a:schemeClr val="accent6">
                    <a:lumMod val="50000"/>
                  </a:schemeClr>
                </a:solidFill>
              </a:rPr>
              <a:t>capital </a:t>
            </a:r>
            <a:r>
              <a:rPr lang="pt-BR" dirty="0">
                <a:solidFill>
                  <a:schemeClr val="accent6">
                    <a:lumMod val="50000"/>
                  </a:schemeClr>
                </a:solidFill>
              </a:rPr>
              <a:t>humano em curto e longo prazo</a:t>
            </a:r>
          </a:p>
          <a:p>
            <a:pPr marL="849313" lvl="2">
              <a:buSzPct val="100000"/>
              <a:buFontTx/>
              <a:buChar char="-"/>
            </a:pPr>
            <a:r>
              <a:rPr lang="pt-BR" dirty="0">
                <a:solidFill>
                  <a:schemeClr val="accent6">
                    <a:lumMod val="50000"/>
                  </a:schemeClr>
                </a:solidFill>
              </a:rPr>
              <a:t>Câncer de mama e ovário entre mulheres</a:t>
            </a:r>
          </a:p>
          <a:p>
            <a:pPr marL="849313" lvl="2">
              <a:buSzPct val="100000"/>
              <a:buFontTx/>
              <a:buChar char="-"/>
            </a:pPr>
            <a:r>
              <a:rPr lang="pt-BR" dirty="0">
                <a:solidFill>
                  <a:schemeClr val="accent6">
                    <a:lumMod val="50000"/>
                  </a:schemeClr>
                </a:solidFill>
              </a:rPr>
              <a:t>Intervenções para melhorar práticas de </a:t>
            </a:r>
            <a:r>
              <a:rPr lang="pt-BR" dirty="0" smtClean="0">
                <a:solidFill>
                  <a:schemeClr val="accent6">
                    <a:lumMod val="50000"/>
                  </a:schemeClr>
                </a:solidFill>
              </a:rPr>
              <a:t>aleitamento</a:t>
            </a:r>
            <a:endParaRPr lang="pt-BR" dirty="0">
              <a:solidFill>
                <a:schemeClr val="accent6">
                  <a:lumMod val="50000"/>
                </a:schemeClr>
              </a:solidFill>
            </a:endParaRPr>
          </a:p>
        </p:txBody>
      </p:sp>
      <p:sp>
        <p:nvSpPr>
          <p:cNvPr id="6" name="TextBox 5"/>
          <p:cNvSpPr txBox="1"/>
          <p:nvPr/>
        </p:nvSpPr>
        <p:spPr>
          <a:xfrm>
            <a:off x="1630016" y="5877272"/>
            <a:ext cx="7056784" cy="276999"/>
          </a:xfrm>
          <a:prstGeom prst="rect">
            <a:avLst/>
          </a:prstGeom>
          <a:noFill/>
        </p:spPr>
        <p:txBody>
          <a:bodyPr wrap="square" rtlCol="0">
            <a:spAutoFit/>
          </a:bodyPr>
          <a:lstStyle/>
          <a:p>
            <a:pPr algn="r"/>
            <a:r>
              <a:rPr lang="en-GB" sz="1200" u="sng" dirty="0">
                <a:solidFill>
                  <a:schemeClr val="accent1">
                    <a:lumMod val="20000"/>
                    <a:lumOff val="80000"/>
                  </a:schemeClr>
                </a:solidFill>
                <a:hlinkClick r:id="rId3"/>
              </a:rPr>
              <a:t>http://onlinelibrary.wiley.com/doi/10.1111/apa.2015.104.issue-S467/issuetoc</a:t>
            </a:r>
            <a:endParaRPr lang="en-GB" sz="1200" dirty="0">
              <a:solidFill>
                <a:schemeClr val="accent1">
                  <a:lumMod val="20000"/>
                  <a:lumOff val="80000"/>
                </a:schemeClr>
              </a:solidFill>
            </a:endParaRPr>
          </a:p>
        </p:txBody>
      </p:sp>
      <p:pic>
        <p:nvPicPr>
          <p:cNvPr id="8" name="Picture 2" descr="Nenhum texto alternativo automÃ¡tico disponÃ­v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Número de Slide 2"/>
          <p:cNvSpPr>
            <a:spLocks noGrp="1"/>
          </p:cNvSpPr>
          <p:nvPr>
            <p:ph type="sldNum" sz="quarter" idx="12"/>
          </p:nvPr>
        </p:nvSpPr>
        <p:spPr/>
        <p:txBody>
          <a:bodyPr/>
          <a:lstStyle/>
          <a:p>
            <a:pPr>
              <a:defRPr/>
            </a:pPr>
            <a:fld id="{584295B2-F152-4C48-BDCE-06FC4A12A368}" type="slidenum">
              <a:rPr lang="pt-BR" altLang="pt-BR" smtClean="0"/>
              <a:pPr>
                <a:defRPr/>
              </a:pPr>
              <a:t>13</a:t>
            </a:fld>
            <a:endParaRPr lang="pt-BR" altLang="pt-BR"/>
          </a:p>
        </p:txBody>
      </p:sp>
    </p:spTree>
    <p:extLst>
      <p:ext uri="{BB962C8B-B14F-4D97-AF65-F5344CB8AC3E}">
        <p14:creationId xmlns:p14="http://schemas.microsoft.com/office/powerpoint/2010/main" val="5973286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37588" cy="762000"/>
          </a:xfrm>
        </p:spPr>
        <p:txBody>
          <a:bodyPr>
            <a:normAutofit fontScale="90000"/>
          </a:bodyPr>
          <a:lstStyle/>
          <a:p>
            <a:r>
              <a:rPr lang="pt-BR" sz="2800" b="1" smtClean="0">
                <a:solidFill>
                  <a:schemeClr val="accent6">
                    <a:lumMod val="50000"/>
                  </a:schemeClr>
                </a:solidFill>
              </a:rPr>
              <a:t>Melhores práticas de aleitamento teriam um impacto profundo em índices de morbidade e mortalidade</a:t>
            </a:r>
            <a:endParaRPr lang="pt-BR" sz="2800" b="1" dirty="0">
              <a:solidFill>
                <a:schemeClr val="accent6">
                  <a:lumMod val="50000"/>
                </a:schemeClr>
              </a:solidFill>
            </a:endParaRPr>
          </a:p>
        </p:txBody>
      </p:sp>
      <p:grpSp>
        <p:nvGrpSpPr>
          <p:cNvPr id="14" name="Group 13"/>
          <p:cNvGrpSpPr/>
          <p:nvPr/>
        </p:nvGrpSpPr>
        <p:grpSpPr>
          <a:xfrm>
            <a:off x="581958" y="1715273"/>
            <a:ext cx="3749040" cy="4380727"/>
            <a:chOff x="2938165" y="0"/>
            <a:chExt cx="2850808" cy="4525963"/>
          </a:xfrm>
          <a:solidFill>
            <a:schemeClr val="accent4">
              <a:lumMod val="75000"/>
            </a:schemeClr>
          </a:solidFill>
        </p:grpSpPr>
        <p:sp>
          <p:nvSpPr>
            <p:cNvPr id="15" name="Rounded Rectangle 14"/>
            <p:cNvSpPr/>
            <p:nvPr/>
          </p:nvSpPr>
          <p:spPr>
            <a:xfrm>
              <a:off x="2938165" y="0"/>
              <a:ext cx="2850808" cy="4525963"/>
            </a:xfrm>
            <a:prstGeom prst="roundRect">
              <a:avLst>
                <a:gd name="adj" fmla="val 6914"/>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7"/>
            <p:cNvSpPr/>
            <p:nvPr/>
          </p:nvSpPr>
          <p:spPr>
            <a:xfrm>
              <a:off x="3039980" y="173567"/>
              <a:ext cx="2748993" cy="18103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0" rIns="91440" bIns="0" numCol="1" spcCol="1270" anchor="t" anchorCtr="1">
              <a:noAutofit/>
            </a:bodyPr>
            <a:lstStyle/>
            <a:p>
              <a:pPr lvl="0" defTabSz="889000">
                <a:lnSpc>
                  <a:spcPct val="90000"/>
                </a:lnSpc>
                <a:spcBef>
                  <a:spcPct val="0"/>
                </a:spcBef>
                <a:spcAft>
                  <a:spcPct val="35000"/>
                </a:spcAft>
              </a:pPr>
              <a:r>
                <a:rPr lang="pt-BR" sz="2500" b="1" dirty="0">
                  <a:solidFill>
                    <a:schemeClr val="bg1"/>
                  </a:solidFill>
                </a:rPr>
                <a:t>Melhores práticas de aleitamento preveniriam:</a:t>
              </a:r>
            </a:p>
            <a:p>
              <a:pPr lvl="0" defTabSz="889000">
                <a:lnSpc>
                  <a:spcPct val="90000"/>
                </a:lnSpc>
                <a:spcBef>
                  <a:spcPct val="0"/>
                </a:spcBef>
                <a:spcAft>
                  <a:spcPct val="35000"/>
                </a:spcAft>
              </a:pPr>
              <a:endParaRPr lang="pt-BR" sz="2400" b="1" dirty="0">
                <a:solidFill>
                  <a:schemeClr val="bg1"/>
                </a:solidFill>
              </a:endParaRPr>
            </a:p>
            <a:p>
              <a:pPr marL="273050" lvl="0" indent="-273050" defTabSz="889000">
                <a:lnSpc>
                  <a:spcPct val="90000"/>
                </a:lnSpc>
                <a:spcBef>
                  <a:spcPct val="0"/>
                </a:spcBef>
                <a:spcAft>
                  <a:spcPct val="35000"/>
                </a:spcAft>
                <a:buFont typeface="Arial" panose="020B0604020202020204" pitchFamily="34" charset="0"/>
                <a:buChar char="•"/>
              </a:pPr>
              <a:r>
                <a:rPr lang="pt-BR" sz="2400" b="1" dirty="0">
                  <a:solidFill>
                    <a:schemeClr val="bg1"/>
                  </a:solidFill>
                </a:rPr>
                <a:t>Mais de 54% de todos os casos de diarreia</a:t>
              </a:r>
            </a:p>
            <a:p>
              <a:pPr marL="273050" lvl="0" indent="-273050" defTabSz="889000">
                <a:lnSpc>
                  <a:spcPct val="90000"/>
                </a:lnSpc>
                <a:spcBef>
                  <a:spcPct val="0"/>
                </a:spcBef>
                <a:spcAft>
                  <a:spcPct val="35000"/>
                </a:spcAft>
                <a:buFont typeface="Arial" panose="020B0604020202020204" pitchFamily="34" charset="0"/>
                <a:buChar char="•"/>
              </a:pPr>
              <a:r>
                <a:rPr lang="pt-BR" sz="2400" b="1" dirty="0">
                  <a:solidFill>
                    <a:schemeClr val="bg1"/>
                  </a:solidFill>
                </a:rPr>
                <a:t>32% de todas as infecções respiratórias</a:t>
              </a:r>
            </a:p>
            <a:p>
              <a:pPr lvl="0" algn="r" defTabSz="889000">
                <a:lnSpc>
                  <a:spcPct val="90000"/>
                </a:lnSpc>
                <a:spcBef>
                  <a:spcPct val="0"/>
                </a:spcBef>
                <a:spcAft>
                  <a:spcPct val="35000"/>
                </a:spcAft>
              </a:pPr>
              <a:r>
                <a:rPr lang="pt-BR" sz="1400" b="1" dirty="0">
                  <a:solidFill>
                    <a:schemeClr val="bg1"/>
                  </a:solidFill>
                </a:rPr>
                <a:t>(em </a:t>
              </a:r>
              <a:r>
                <a:rPr lang="pt-BR" sz="1400" b="1" dirty="0" err="1">
                  <a:solidFill>
                    <a:schemeClr val="bg1"/>
                  </a:solidFill>
                </a:rPr>
                <a:t>LMICs</a:t>
              </a:r>
              <a:r>
                <a:rPr lang="pt-BR" sz="1400" b="1" dirty="0">
                  <a:solidFill>
                    <a:schemeClr val="bg1"/>
                  </a:solidFill>
                </a:rPr>
                <a:t>)</a:t>
              </a:r>
            </a:p>
          </p:txBody>
        </p:sp>
      </p:grpSp>
      <p:grpSp>
        <p:nvGrpSpPr>
          <p:cNvPr id="17" name="Group 16"/>
          <p:cNvGrpSpPr/>
          <p:nvPr/>
        </p:nvGrpSpPr>
        <p:grpSpPr>
          <a:xfrm>
            <a:off x="4811919" y="1716310"/>
            <a:ext cx="3749040" cy="4379690"/>
            <a:chOff x="2938165" y="0"/>
            <a:chExt cx="2850808" cy="4525963"/>
          </a:xfrm>
        </p:grpSpPr>
        <p:sp>
          <p:nvSpPr>
            <p:cNvPr id="18" name="Rounded Rectangle 17"/>
            <p:cNvSpPr/>
            <p:nvPr/>
          </p:nvSpPr>
          <p:spPr>
            <a:xfrm>
              <a:off x="2938165" y="0"/>
              <a:ext cx="2850808" cy="4525963"/>
            </a:xfrm>
            <a:prstGeom prst="roundRect">
              <a:avLst>
                <a:gd name="adj" fmla="val 6914"/>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7"/>
            <p:cNvSpPr/>
            <p:nvPr/>
          </p:nvSpPr>
          <p:spPr>
            <a:xfrm>
              <a:off x="3031342" y="172443"/>
              <a:ext cx="2666811" cy="1603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0" rIns="91440" bIns="0" numCol="1" spcCol="1270" anchor="t" anchorCtr="1">
              <a:noAutofit/>
            </a:bodyPr>
            <a:lstStyle/>
            <a:p>
              <a:pPr lvl="0" defTabSz="889000">
                <a:lnSpc>
                  <a:spcPct val="90000"/>
                </a:lnSpc>
                <a:spcBef>
                  <a:spcPct val="0"/>
                </a:spcBef>
                <a:spcAft>
                  <a:spcPct val="35000"/>
                </a:spcAft>
              </a:pPr>
              <a:r>
                <a:rPr lang="pt-BR" sz="2500" b="1" dirty="0">
                  <a:solidFill>
                    <a:schemeClr val="tx2">
                      <a:lumMod val="20000"/>
                      <a:lumOff val="80000"/>
                    </a:schemeClr>
                  </a:solidFill>
                </a:rPr>
                <a:t>Proteção contra admissões em hospital ainda maior: </a:t>
              </a:r>
              <a:endParaRPr lang="pt-BR" sz="1050" b="1" dirty="0">
                <a:solidFill>
                  <a:schemeClr val="tx2">
                    <a:lumMod val="20000"/>
                    <a:lumOff val="80000"/>
                  </a:schemeClr>
                </a:solidFill>
              </a:endParaRPr>
            </a:p>
            <a:p>
              <a:pPr lvl="0" defTabSz="889000">
                <a:lnSpc>
                  <a:spcPct val="90000"/>
                </a:lnSpc>
                <a:spcBef>
                  <a:spcPct val="0"/>
                </a:spcBef>
                <a:spcAft>
                  <a:spcPct val="35000"/>
                </a:spcAft>
              </a:pPr>
              <a:endParaRPr lang="pt-BR" sz="1000" b="1" dirty="0">
                <a:solidFill>
                  <a:schemeClr val="tx2">
                    <a:lumMod val="20000"/>
                    <a:lumOff val="80000"/>
                  </a:schemeClr>
                </a:solidFill>
              </a:endParaRPr>
            </a:p>
            <a:p>
              <a:pPr marL="342900" lvl="0" indent="-342900" defTabSz="889000">
                <a:lnSpc>
                  <a:spcPct val="90000"/>
                </a:lnSpc>
                <a:spcBef>
                  <a:spcPct val="0"/>
                </a:spcBef>
                <a:spcAft>
                  <a:spcPct val="35000"/>
                </a:spcAft>
                <a:buFont typeface="Arial" panose="020B0604020202020204" pitchFamily="34" charset="0"/>
                <a:buChar char="•"/>
              </a:pPr>
              <a:r>
                <a:rPr lang="pt-BR" sz="2400" b="1" dirty="0">
                  <a:solidFill>
                    <a:schemeClr val="tx2">
                      <a:lumMod val="20000"/>
                      <a:lumOff val="80000"/>
                    </a:schemeClr>
                  </a:solidFill>
                </a:rPr>
                <a:t>72%  de todas admissões por diarreia</a:t>
              </a:r>
            </a:p>
            <a:p>
              <a:pPr marL="342900" lvl="0" indent="-342900" defTabSz="889000">
                <a:lnSpc>
                  <a:spcPct val="90000"/>
                </a:lnSpc>
                <a:spcBef>
                  <a:spcPct val="0"/>
                </a:spcBef>
                <a:spcAft>
                  <a:spcPct val="35000"/>
                </a:spcAft>
                <a:buFont typeface="Arial" panose="020B0604020202020204" pitchFamily="34" charset="0"/>
                <a:buChar char="•"/>
              </a:pPr>
              <a:r>
                <a:rPr lang="pt-BR" sz="2400" b="1" dirty="0">
                  <a:solidFill>
                    <a:schemeClr val="tx2">
                      <a:lumMod val="20000"/>
                      <a:lumOff val="80000"/>
                    </a:schemeClr>
                  </a:solidFill>
                </a:rPr>
                <a:t>57% por infecções respiratórias</a:t>
              </a:r>
            </a:p>
          </p:txBody>
        </p:sp>
      </p:grpSp>
      <p:pic>
        <p:nvPicPr>
          <p:cNvPr id="9"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114475" y="72720"/>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Número de Slide 2"/>
          <p:cNvSpPr>
            <a:spLocks noGrp="1"/>
          </p:cNvSpPr>
          <p:nvPr>
            <p:ph type="sldNum" sz="quarter" idx="12"/>
          </p:nvPr>
        </p:nvSpPr>
        <p:spPr/>
        <p:txBody>
          <a:bodyPr/>
          <a:lstStyle/>
          <a:p>
            <a:pPr>
              <a:defRPr/>
            </a:pPr>
            <a:fld id="{584295B2-F152-4C48-BDCE-06FC4A12A368}" type="slidenum">
              <a:rPr lang="pt-BR" altLang="pt-BR" smtClean="0"/>
              <a:pPr>
                <a:defRPr/>
              </a:pPr>
              <a:t>14</a:t>
            </a:fld>
            <a:endParaRPr lang="pt-BR" altLang="pt-BR"/>
          </a:p>
        </p:txBody>
      </p:sp>
    </p:spTree>
    <p:extLst>
      <p:ext uri="{BB962C8B-B14F-4D97-AF65-F5344CB8AC3E}">
        <p14:creationId xmlns:p14="http://schemas.microsoft.com/office/powerpoint/2010/main" val="30234298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386861" y="103686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sz="2800" b="1" dirty="0">
                <a:solidFill>
                  <a:schemeClr val="accent6">
                    <a:lumMod val="50000"/>
                  </a:schemeClr>
                </a:solidFill>
              </a:rPr>
              <a:t>Os impactos do aleitamento </a:t>
            </a:r>
            <a:r>
              <a:rPr lang="pt-BR" sz="2800" b="1" dirty="0" smtClean="0">
                <a:solidFill>
                  <a:schemeClr val="accent6">
                    <a:lumMod val="50000"/>
                  </a:schemeClr>
                </a:solidFill>
              </a:rPr>
              <a:t>materno sobre </a:t>
            </a:r>
            <a:r>
              <a:rPr lang="pt-BR" sz="2800" b="1" dirty="0">
                <a:solidFill>
                  <a:schemeClr val="accent6">
                    <a:lumMod val="50000"/>
                  </a:schemeClr>
                </a:solidFill>
              </a:rPr>
              <a:t>o capital humano são duradouros?</a:t>
            </a:r>
          </a:p>
        </p:txBody>
      </p:sp>
      <p:pic>
        <p:nvPicPr>
          <p:cNvPr id="5" name="Picture 2" descr="Nenhum texto alternativo automÃ¡tico disponÃ­v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520262" y="5715000"/>
            <a:ext cx="8276897" cy="1477328"/>
          </a:xfrm>
          <a:prstGeom prst="rect">
            <a:avLst/>
          </a:prstGeom>
          <a:noFill/>
        </p:spPr>
        <p:txBody>
          <a:bodyPr wrap="square" rtlCol="0">
            <a:spAutoFit/>
          </a:bodyPr>
          <a:lstStyle/>
          <a:p>
            <a:r>
              <a:rPr lang="pt-BR" sz="1800" dirty="0" smtClean="0"/>
              <a:t>Estudo de </a:t>
            </a:r>
            <a:r>
              <a:rPr lang="pt-BR" sz="1800" dirty="0" err="1" smtClean="0"/>
              <a:t>Victora</a:t>
            </a:r>
            <a:r>
              <a:rPr lang="pt-BR" sz="1800" dirty="0" smtClean="0"/>
              <a:t> </a:t>
            </a:r>
            <a:r>
              <a:rPr lang="pt-BR" sz="1800" dirty="0"/>
              <a:t>CG et </a:t>
            </a:r>
            <a:r>
              <a:rPr lang="pt-BR" sz="1800" dirty="0" smtClean="0"/>
              <a:t>al. </a:t>
            </a:r>
            <a:r>
              <a:rPr lang="en-US" sz="1800" dirty="0"/>
              <a:t>Association between breastfeeding and intelligence, educational attainment, and income at 30 years of age: a prospective birth cohort study from Brazil</a:t>
            </a:r>
            <a:r>
              <a:rPr lang="en-US" sz="1800" dirty="0" smtClean="0"/>
              <a:t>. Lancet </a:t>
            </a:r>
            <a:r>
              <a:rPr lang="es-ES_tradnl" sz="1800" b="1" dirty="0" err="1" smtClean="0">
                <a:hlinkClick r:id="rId3"/>
              </a:rPr>
              <a:t>Volume</a:t>
            </a:r>
            <a:r>
              <a:rPr lang="es-ES_tradnl" sz="1800" b="1" dirty="0" smtClean="0">
                <a:hlinkClick r:id="rId3"/>
              </a:rPr>
              <a:t> </a:t>
            </a:r>
            <a:r>
              <a:rPr lang="es-ES_tradnl" sz="1800" b="1" dirty="0">
                <a:hlinkClick r:id="rId3"/>
              </a:rPr>
              <a:t>3, No. 4</a:t>
            </a:r>
            <a:r>
              <a:rPr lang="es-ES_tradnl" sz="1800" dirty="0"/>
              <a:t>, e199–e205, </a:t>
            </a:r>
            <a:r>
              <a:rPr lang="es-ES_tradnl" sz="1800" dirty="0" err="1"/>
              <a:t>April</a:t>
            </a:r>
            <a:r>
              <a:rPr lang="es-ES_tradnl" sz="1800" dirty="0"/>
              <a:t> 2015</a:t>
            </a:r>
          </a:p>
          <a:p>
            <a:r>
              <a:rPr lang="es-ES_tradnl" sz="1800" dirty="0"/>
              <a:t/>
            </a:r>
            <a:br>
              <a:rPr lang="es-ES_tradnl" sz="1800" dirty="0"/>
            </a:br>
            <a:endParaRPr lang="es-ES_tradnl" sz="1800" dirty="0"/>
          </a:p>
        </p:txBody>
      </p:sp>
    </p:spTree>
    <p:extLst>
      <p:ext uri="{BB962C8B-B14F-4D97-AF65-F5344CB8AC3E}">
        <p14:creationId xmlns:p14="http://schemas.microsoft.com/office/powerpoint/2010/main" val="31406283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7177" y="-63062"/>
            <a:ext cx="8228013" cy="1150883"/>
          </a:xfrm>
        </p:spPr>
        <p:txBody>
          <a:bodyPr>
            <a:normAutofit fontScale="90000"/>
          </a:bodyPr>
          <a:lstStyle/>
          <a:p>
            <a:r>
              <a:rPr lang="pt-BR" sz="2800" b="1" dirty="0">
                <a:solidFill>
                  <a:schemeClr val="accent6">
                    <a:lumMod val="50000"/>
                  </a:schemeClr>
                </a:solidFill>
              </a:rPr>
              <a:t/>
            </a:r>
            <a:br>
              <a:rPr lang="pt-BR" sz="2800" b="1" dirty="0">
                <a:solidFill>
                  <a:schemeClr val="accent6">
                    <a:lumMod val="50000"/>
                  </a:schemeClr>
                </a:solidFill>
              </a:rPr>
            </a:br>
            <a:r>
              <a:rPr lang="pt-BR" sz="2800" b="1" dirty="0">
                <a:solidFill>
                  <a:schemeClr val="accent6">
                    <a:lumMod val="50000"/>
                  </a:schemeClr>
                </a:solidFill>
                <a:effectLst>
                  <a:outerShdw blurRad="38100" dist="38100" dir="2700000" algn="tl">
                    <a:srgbClr val="000000">
                      <a:alpha val="43137"/>
                    </a:srgbClr>
                  </a:outerShdw>
                </a:effectLst>
              </a:rPr>
              <a:t>Aleitamento </a:t>
            </a:r>
            <a:r>
              <a:rPr lang="pt-BR" sz="2800" b="1" dirty="0" smtClean="0">
                <a:solidFill>
                  <a:schemeClr val="accent6">
                    <a:lumMod val="50000"/>
                  </a:schemeClr>
                </a:solidFill>
                <a:effectLst>
                  <a:outerShdw blurRad="38100" dist="38100" dir="2700000" algn="tl">
                    <a:srgbClr val="000000">
                      <a:alpha val="43137"/>
                    </a:srgbClr>
                  </a:outerShdw>
                </a:effectLst>
              </a:rPr>
              <a:t>materno (dados de cerca de 3500 crianças) e </a:t>
            </a:r>
            <a:r>
              <a:rPr lang="pt-BR" sz="2800" b="1" dirty="0">
                <a:solidFill>
                  <a:schemeClr val="accent6">
                    <a:lumMod val="50000"/>
                  </a:schemeClr>
                </a:solidFill>
                <a:effectLst>
                  <a:outerShdw blurRad="38100" dist="38100" dir="2700000" algn="tl">
                    <a:srgbClr val="000000">
                      <a:alpha val="43137"/>
                    </a:srgbClr>
                  </a:outerShdw>
                </a:effectLst>
              </a:rPr>
              <a:t>efeitos </a:t>
            </a:r>
            <a:r>
              <a:rPr lang="pt-BR" sz="2800" b="1" dirty="0" smtClean="0">
                <a:solidFill>
                  <a:schemeClr val="accent6">
                    <a:lumMod val="50000"/>
                  </a:schemeClr>
                </a:solidFill>
                <a:effectLst>
                  <a:outerShdw blurRad="38100" dist="38100" dir="2700000" algn="tl">
                    <a:srgbClr val="000000">
                      <a:alpha val="43137"/>
                    </a:srgbClr>
                  </a:outerShdw>
                </a:effectLst>
              </a:rPr>
              <a:t>aos </a:t>
            </a:r>
            <a:r>
              <a:rPr lang="pt-BR" sz="2800" b="1" dirty="0">
                <a:solidFill>
                  <a:schemeClr val="accent6">
                    <a:lumMod val="50000"/>
                  </a:schemeClr>
                </a:solidFill>
                <a:effectLst>
                  <a:outerShdw blurRad="38100" dist="38100" dir="2700000" algn="tl">
                    <a:srgbClr val="000000">
                      <a:alpha val="43137"/>
                    </a:srgbClr>
                  </a:outerShdw>
                </a:effectLst>
              </a:rPr>
              <a:t>30 anos de idade</a:t>
            </a:r>
            <a:endParaRPr lang="pt-BR" sz="3600" b="1" dirty="0">
              <a:solidFill>
                <a:schemeClr val="accent6">
                  <a:lumMod val="50000"/>
                </a:schemeClr>
              </a:solidFill>
              <a:effectLst>
                <a:outerShdw blurRad="38100" dist="38100" dir="2700000" algn="tl">
                  <a:srgbClr val="000000">
                    <a:alpha val="43137"/>
                  </a:srgbClr>
                </a:outerShdw>
              </a:effectLst>
            </a:endParaRPr>
          </a:p>
        </p:txBody>
      </p:sp>
      <p:pic>
        <p:nvPicPr>
          <p:cNvPr id="5" name="Picture 2" descr="Nenhum texto alternativo automÃ¡tico disponÃ­v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776147" y="1328731"/>
            <a:ext cx="7626874" cy="4893647"/>
          </a:xfrm>
          <a:prstGeom prst="rect">
            <a:avLst/>
          </a:prstGeom>
        </p:spPr>
        <p:txBody>
          <a:bodyPr wrap="square">
            <a:spAutoFit/>
          </a:bodyPr>
          <a:lstStyle/>
          <a:p>
            <a:r>
              <a:rPr lang="en-US" dirty="0" err="1" smtClean="0">
                <a:solidFill>
                  <a:srgbClr val="333333"/>
                </a:solidFill>
                <a:latin typeface="Source Sans Pro"/>
              </a:rPr>
              <a:t>Participantes</a:t>
            </a:r>
            <a:r>
              <a:rPr lang="en-US" dirty="0" smtClean="0">
                <a:solidFill>
                  <a:srgbClr val="333333"/>
                </a:solidFill>
                <a:latin typeface="Source Sans Pro"/>
              </a:rPr>
              <a:t> </a:t>
            </a:r>
            <a:r>
              <a:rPr lang="en-US" dirty="0" err="1" smtClean="0">
                <a:solidFill>
                  <a:srgbClr val="333333"/>
                </a:solidFill>
                <a:latin typeface="Source Sans Pro"/>
              </a:rPr>
              <a:t>amamentados</a:t>
            </a:r>
            <a:r>
              <a:rPr lang="en-US" dirty="0" smtClean="0">
                <a:solidFill>
                  <a:srgbClr val="333333"/>
                </a:solidFill>
                <a:latin typeface="Source Sans Pro"/>
              </a:rPr>
              <a:t> </a:t>
            </a:r>
            <a:r>
              <a:rPr lang="en-US" dirty="0" err="1" smtClean="0">
                <a:solidFill>
                  <a:srgbClr val="333333"/>
                </a:solidFill>
                <a:latin typeface="Source Sans Pro"/>
              </a:rPr>
              <a:t>po</a:t>
            </a:r>
            <a:r>
              <a:rPr lang="en-US" dirty="0" err="1">
                <a:solidFill>
                  <a:srgbClr val="333333"/>
                </a:solidFill>
                <a:latin typeface="Source Sans Pro"/>
              </a:rPr>
              <a:t>r</a:t>
            </a:r>
            <a:r>
              <a:rPr lang="en-US" dirty="0" smtClean="0">
                <a:solidFill>
                  <a:srgbClr val="333333"/>
                </a:solidFill>
                <a:latin typeface="Source Sans Pro"/>
              </a:rPr>
              <a:t> </a:t>
            </a:r>
            <a:r>
              <a:rPr lang="en-US" dirty="0">
                <a:solidFill>
                  <a:srgbClr val="333333"/>
                </a:solidFill>
                <a:latin typeface="Source Sans Pro"/>
              </a:rPr>
              <a:t>12 </a:t>
            </a:r>
            <a:r>
              <a:rPr lang="en-US" dirty="0" err="1" smtClean="0">
                <a:solidFill>
                  <a:srgbClr val="333333"/>
                </a:solidFill>
                <a:latin typeface="Source Sans Pro"/>
              </a:rPr>
              <a:t>meses</a:t>
            </a:r>
            <a:r>
              <a:rPr lang="en-US" dirty="0" smtClean="0">
                <a:solidFill>
                  <a:srgbClr val="333333"/>
                </a:solidFill>
                <a:latin typeface="Source Sans Pro"/>
              </a:rPr>
              <a:t> </a:t>
            </a:r>
            <a:r>
              <a:rPr lang="en-US" dirty="0" err="1" smtClean="0">
                <a:solidFill>
                  <a:srgbClr val="333333"/>
                </a:solidFill>
                <a:latin typeface="Source Sans Pro"/>
              </a:rPr>
              <a:t>ou</a:t>
            </a:r>
            <a:r>
              <a:rPr lang="en-US" dirty="0" smtClean="0">
                <a:solidFill>
                  <a:srgbClr val="333333"/>
                </a:solidFill>
                <a:latin typeface="Source Sans Pro"/>
              </a:rPr>
              <a:t> </a:t>
            </a:r>
            <a:r>
              <a:rPr lang="en-US" dirty="0" err="1" smtClean="0">
                <a:solidFill>
                  <a:srgbClr val="333333"/>
                </a:solidFill>
                <a:latin typeface="Source Sans Pro"/>
              </a:rPr>
              <a:t>mais</a:t>
            </a:r>
            <a:r>
              <a:rPr lang="en-US" dirty="0" smtClean="0">
                <a:solidFill>
                  <a:srgbClr val="333333"/>
                </a:solidFill>
                <a:latin typeface="Source Sans Pro"/>
              </a:rPr>
              <a:t> – </a:t>
            </a:r>
            <a:r>
              <a:rPr lang="en-US" dirty="0" err="1" smtClean="0">
                <a:solidFill>
                  <a:srgbClr val="333333"/>
                </a:solidFill>
                <a:latin typeface="Source Sans Pro"/>
              </a:rPr>
              <a:t>houve</a:t>
            </a:r>
            <a:r>
              <a:rPr lang="en-US" dirty="0" smtClean="0">
                <a:solidFill>
                  <a:srgbClr val="333333"/>
                </a:solidFill>
                <a:latin typeface="Source Sans Pro"/>
              </a:rPr>
              <a:t> </a:t>
            </a:r>
            <a:r>
              <a:rPr lang="en-US" dirty="0" err="1" smtClean="0">
                <a:solidFill>
                  <a:srgbClr val="333333"/>
                </a:solidFill>
                <a:latin typeface="Source Sans Pro"/>
              </a:rPr>
              <a:t>efeito</a:t>
            </a:r>
            <a:r>
              <a:rPr lang="en-US" dirty="0" smtClean="0">
                <a:solidFill>
                  <a:srgbClr val="333333"/>
                </a:solidFill>
                <a:latin typeface="Source Sans Pro"/>
              </a:rPr>
              <a:t> dose-</a:t>
            </a:r>
            <a:r>
              <a:rPr lang="en-US" dirty="0" err="1" smtClean="0">
                <a:solidFill>
                  <a:srgbClr val="333333"/>
                </a:solidFill>
                <a:latin typeface="Source Sans Pro"/>
              </a:rPr>
              <a:t>resposta</a:t>
            </a:r>
            <a:r>
              <a:rPr lang="en-US" dirty="0" smtClean="0">
                <a:solidFill>
                  <a:srgbClr val="333333"/>
                </a:solidFill>
                <a:latin typeface="Source Sans Pro"/>
              </a:rPr>
              <a:t> </a:t>
            </a:r>
            <a:r>
              <a:rPr lang="en-US" dirty="0" err="1" smtClean="0">
                <a:solidFill>
                  <a:srgbClr val="333333"/>
                </a:solidFill>
                <a:latin typeface="Source Sans Pro"/>
              </a:rPr>
              <a:t>qto</a:t>
            </a:r>
            <a:r>
              <a:rPr lang="en-US" dirty="0" smtClean="0">
                <a:solidFill>
                  <a:srgbClr val="333333"/>
                </a:solidFill>
                <a:latin typeface="Source Sans Pro"/>
              </a:rPr>
              <a:t> a QI e </a:t>
            </a:r>
            <a:r>
              <a:rPr lang="en-US" dirty="0" err="1" smtClean="0">
                <a:solidFill>
                  <a:srgbClr val="333333"/>
                </a:solidFill>
                <a:latin typeface="Source Sans Pro"/>
              </a:rPr>
              <a:t>educação</a:t>
            </a:r>
            <a:r>
              <a:rPr lang="en-US" dirty="0" smtClean="0">
                <a:solidFill>
                  <a:srgbClr val="333333"/>
                </a:solidFill>
                <a:latin typeface="Source Sans Pro"/>
              </a:rPr>
              <a:t> –</a:t>
            </a:r>
          </a:p>
          <a:p>
            <a:r>
              <a:rPr lang="en-US" dirty="0" smtClean="0">
                <a:solidFill>
                  <a:srgbClr val="333333"/>
                </a:solidFill>
                <a:latin typeface="Source Sans Pro"/>
              </a:rPr>
              <a:t>e </a:t>
            </a:r>
            <a:r>
              <a:rPr lang="en-US" dirty="0" err="1" smtClean="0">
                <a:solidFill>
                  <a:srgbClr val="333333"/>
                </a:solidFill>
                <a:latin typeface="Source Sans Pro"/>
              </a:rPr>
              <a:t>quando</a:t>
            </a:r>
            <a:r>
              <a:rPr lang="en-US" dirty="0" smtClean="0">
                <a:solidFill>
                  <a:srgbClr val="333333"/>
                </a:solidFill>
                <a:latin typeface="Source Sans Pro"/>
              </a:rPr>
              <a:t> </a:t>
            </a:r>
            <a:r>
              <a:rPr lang="en-US" dirty="0" err="1" smtClean="0">
                <a:solidFill>
                  <a:srgbClr val="333333"/>
                </a:solidFill>
                <a:latin typeface="Source Sans Pro"/>
              </a:rPr>
              <a:t>comparados</a:t>
            </a:r>
            <a:r>
              <a:rPr lang="en-US" dirty="0" smtClean="0">
                <a:solidFill>
                  <a:srgbClr val="333333"/>
                </a:solidFill>
                <a:latin typeface="Source Sans Pro"/>
              </a:rPr>
              <a:t> </a:t>
            </a:r>
            <a:r>
              <a:rPr lang="en-US" dirty="0" err="1" smtClean="0">
                <a:solidFill>
                  <a:srgbClr val="333333"/>
                </a:solidFill>
                <a:latin typeface="Source Sans Pro"/>
              </a:rPr>
              <a:t>aos</a:t>
            </a:r>
            <a:r>
              <a:rPr lang="en-US" dirty="0" smtClean="0">
                <a:solidFill>
                  <a:srgbClr val="333333"/>
                </a:solidFill>
                <a:latin typeface="Source Sans Pro"/>
              </a:rPr>
              <a:t> </a:t>
            </a:r>
            <a:r>
              <a:rPr lang="en-US" dirty="0" err="1" smtClean="0">
                <a:solidFill>
                  <a:srgbClr val="333333"/>
                </a:solidFill>
                <a:latin typeface="Source Sans Pro"/>
              </a:rPr>
              <a:t>amamentados</a:t>
            </a:r>
            <a:r>
              <a:rPr lang="en-US" dirty="0" smtClean="0">
                <a:solidFill>
                  <a:srgbClr val="333333"/>
                </a:solidFill>
                <a:latin typeface="Source Sans Pro"/>
              </a:rPr>
              <a:t> </a:t>
            </a:r>
            <a:r>
              <a:rPr lang="en-US" dirty="0" err="1" smtClean="0">
                <a:solidFill>
                  <a:srgbClr val="333333"/>
                </a:solidFill>
                <a:latin typeface="Source Sans Pro"/>
              </a:rPr>
              <a:t>por</a:t>
            </a:r>
            <a:r>
              <a:rPr lang="en-US" dirty="0" smtClean="0">
                <a:solidFill>
                  <a:srgbClr val="333333"/>
                </a:solidFill>
                <a:latin typeface="Source Sans Pro"/>
              </a:rPr>
              <a:t> </a:t>
            </a:r>
            <a:r>
              <a:rPr lang="en-US" dirty="0" err="1" smtClean="0">
                <a:solidFill>
                  <a:srgbClr val="333333"/>
                </a:solidFill>
                <a:latin typeface="Source Sans Pro"/>
              </a:rPr>
              <a:t>menos</a:t>
            </a:r>
            <a:r>
              <a:rPr lang="en-US" dirty="0" smtClean="0">
                <a:solidFill>
                  <a:srgbClr val="333333"/>
                </a:solidFill>
                <a:latin typeface="Source Sans Pro"/>
              </a:rPr>
              <a:t> de 1 </a:t>
            </a:r>
            <a:r>
              <a:rPr lang="en-US" dirty="0" err="1" smtClean="0">
                <a:solidFill>
                  <a:srgbClr val="333333"/>
                </a:solidFill>
                <a:latin typeface="Source Sans Pro"/>
              </a:rPr>
              <a:t>mês</a:t>
            </a:r>
            <a:r>
              <a:rPr lang="en-US" dirty="0" smtClean="0">
                <a:solidFill>
                  <a:srgbClr val="333333"/>
                </a:solidFill>
                <a:latin typeface="Source Sans Pro"/>
              </a:rPr>
              <a:t>:</a:t>
            </a:r>
          </a:p>
          <a:p>
            <a:r>
              <a:rPr lang="en-US" dirty="0" smtClean="0">
                <a:solidFill>
                  <a:srgbClr val="333333"/>
                </a:solidFill>
                <a:latin typeface="Source Sans Pro"/>
              </a:rPr>
              <a:t> </a:t>
            </a:r>
          </a:p>
          <a:p>
            <a:pPr marL="342900" indent="-342900">
              <a:buFontTx/>
              <a:buChar char="-"/>
            </a:pPr>
            <a:r>
              <a:rPr lang="en-US" dirty="0" err="1" smtClean="0">
                <a:solidFill>
                  <a:srgbClr val="333333"/>
                </a:solidFill>
                <a:latin typeface="Source Sans Pro"/>
              </a:rPr>
              <a:t>Maiores</a:t>
            </a:r>
            <a:r>
              <a:rPr lang="en-US" dirty="0" smtClean="0">
                <a:solidFill>
                  <a:srgbClr val="333333"/>
                </a:solidFill>
                <a:latin typeface="Source Sans Pro"/>
              </a:rPr>
              <a:t> </a:t>
            </a:r>
            <a:r>
              <a:rPr lang="en-US" dirty="0" err="1" smtClean="0">
                <a:solidFill>
                  <a:srgbClr val="333333"/>
                </a:solidFill>
                <a:latin typeface="Source Sans Pro"/>
              </a:rPr>
              <a:t>níveis</a:t>
            </a:r>
            <a:r>
              <a:rPr lang="en-US" dirty="0" smtClean="0">
                <a:solidFill>
                  <a:srgbClr val="333333"/>
                </a:solidFill>
                <a:latin typeface="Source Sans Pro"/>
              </a:rPr>
              <a:t> de QI  </a:t>
            </a:r>
            <a:r>
              <a:rPr lang="en-US" dirty="0">
                <a:solidFill>
                  <a:srgbClr val="333333"/>
                </a:solidFill>
                <a:latin typeface="Source Sans Pro"/>
              </a:rPr>
              <a:t>(</a:t>
            </a:r>
            <a:r>
              <a:rPr lang="en-US" dirty="0" err="1" smtClean="0">
                <a:solidFill>
                  <a:srgbClr val="333333"/>
                </a:solidFill>
                <a:latin typeface="Source Sans Pro"/>
              </a:rPr>
              <a:t>diferença</a:t>
            </a:r>
            <a:r>
              <a:rPr lang="en-US" dirty="0" smtClean="0">
                <a:solidFill>
                  <a:srgbClr val="333333"/>
                </a:solidFill>
                <a:latin typeface="Source Sans Pro"/>
              </a:rPr>
              <a:t> de </a:t>
            </a:r>
            <a:r>
              <a:rPr lang="en-US" dirty="0">
                <a:solidFill>
                  <a:srgbClr val="333333"/>
                </a:solidFill>
                <a:latin typeface="Source Sans Pro"/>
              </a:rPr>
              <a:t>3·76 </a:t>
            </a:r>
            <a:r>
              <a:rPr lang="en-US" dirty="0" err="1" smtClean="0">
                <a:solidFill>
                  <a:srgbClr val="333333"/>
                </a:solidFill>
                <a:latin typeface="Source Sans Pro"/>
              </a:rPr>
              <a:t>pontos</a:t>
            </a:r>
            <a:r>
              <a:rPr lang="en-US" dirty="0">
                <a:solidFill>
                  <a:srgbClr val="333333"/>
                </a:solidFill>
                <a:latin typeface="Source Sans Pro"/>
              </a:rPr>
              <a:t>, 95% CI 2·20–5·33), </a:t>
            </a:r>
            <a:endParaRPr lang="en-US" dirty="0" smtClean="0">
              <a:solidFill>
                <a:srgbClr val="333333"/>
              </a:solidFill>
              <a:latin typeface="Source Sans Pro"/>
            </a:endParaRPr>
          </a:p>
          <a:p>
            <a:pPr marL="342900" indent="-342900">
              <a:buFontTx/>
              <a:buChar char="-"/>
            </a:pPr>
            <a:r>
              <a:rPr lang="en-US" dirty="0" err="1">
                <a:solidFill>
                  <a:srgbClr val="333333"/>
                </a:solidFill>
                <a:latin typeface="Source Sans Pro"/>
              </a:rPr>
              <a:t>Maiores</a:t>
            </a:r>
            <a:r>
              <a:rPr lang="en-US" dirty="0">
                <a:solidFill>
                  <a:srgbClr val="333333"/>
                </a:solidFill>
                <a:latin typeface="Source Sans Pro"/>
              </a:rPr>
              <a:t> </a:t>
            </a:r>
            <a:r>
              <a:rPr lang="en-US" dirty="0" err="1" smtClean="0">
                <a:solidFill>
                  <a:srgbClr val="333333"/>
                </a:solidFill>
                <a:latin typeface="Source Sans Pro"/>
              </a:rPr>
              <a:t>níveis</a:t>
            </a:r>
            <a:r>
              <a:rPr lang="en-US" dirty="0" smtClean="0">
                <a:solidFill>
                  <a:srgbClr val="333333"/>
                </a:solidFill>
                <a:latin typeface="Source Sans Pro"/>
              </a:rPr>
              <a:t> de </a:t>
            </a:r>
            <a:r>
              <a:rPr lang="en-US" dirty="0" err="1" smtClean="0">
                <a:solidFill>
                  <a:srgbClr val="333333"/>
                </a:solidFill>
                <a:latin typeface="Source Sans Pro"/>
              </a:rPr>
              <a:t>educação</a:t>
            </a:r>
            <a:r>
              <a:rPr lang="en-US" dirty="0" smtClean="0">
                <a:solidFill>
                  <a:srgbClr val="333333"/>
                </a:solidFill>
                <a:latin typeface="Source Sans Pro"/>
              </a:rPr>
              <a:t> </a:t>
            </a:r>
            <a:r>
              <a:rPr lang="en-US" dirty="0">
                <a:solidFill>
                  <a:srgbClr val="333333"/>
                </a:solidFill>
                <a:latin typeface="Source Sans Pro"/>
              </a:rPr>
              <a:t>(0·91 </a:t>
            </a:r>
            <a:r>
              <a:rPr lang="en-US" dirty="0" err="1" smtClean="0">
                <a:solidFill>
                  <a:srgbClr val="333333"/>
                </a:solidFill>
                <a:latin typeface="Source Sans Pro"/>
              </a:rPr>
              <a:t>anos</a:t>
            </a:r>
            <a:r>
              <a:rPr lang="en-US" dirty="0" smtClean="0">
                <a:solidFill>
                  <a:srgbClr val="333333"/>
                </a:solidFill>
                <a:latin typeface="Source Sans Pro"/>
              </a:rPr>
              <a:t>, </a:t>
            </a:r>
            <a:r>
              <a:rPr lang="en-US" dirty="0">
                <a:solidFill>
                  <a:srgbClr val="333333"/>
                </a:solidFill>
                <a:latin typeface="Source Sans Pro"/>
              </a:rPr>
              <a:t>0·42–1·40), </a:t>
            </a:r>
            <a:endParaRPr lang="en-US" dirty="0" smtClean="0">
              <a:solidFill>
                <a:srgbClr val="333333"/>
              </a:solidFill>
              <a:latin typeface="Source Sans Pro"/>
            </a:endParaRPr>
          </a:p>
          <a:p>
            <a:pPr marL="342900" indent="-342900">
              <a:buFontTx/>
              <a:buChar char="-"/>
            </a:pPr>
            <a:r>
              <a:rPr lang="en-US" dirty="0" err="1" smtClean="0">
                <a:solidFill>
                  <a:srgbClr val="333333"/>
                </a:solidFill>
                <a:latin typeface="Source Sans Pro"/>
              </a:rPr>
              <a:t>Maiores</a:t>
            </a:r>
            <a:r>
              <a:rPr lang="en-US" dirty="0" smtClean="0">
                <a:solidFill>
                  <a:srgbClr val="333333"/>
                </a:solidFill>
                <a:latin typeface="Source Sans Pro"/>
              </a:rPr>
              <a:t> </a:t>
            </a:r>
            <a:r>
              <a:rPr lang="en-US" dirty="0" err="1" smtClean="0">
                <a:solidFill>
                  <a:srgbClr val="333333"/>
                </a:solidFill>
                <a:latin typeface="Source Sans Pro"/>
              </a:rPr>
              <a:t>níveis</a:t>
            </a:r>
            <a:r>
              <a:rPr lang="en-US" dirty="0" smtClean="0">
                <a:solidFill>
                  <a:srgbClr val="333333"/>
                </a:solidFill>
                <a:latin typeface="Source Sans Pro"/>
              </a:rPr>
              <a:t> de </a:t>
            </a:r>
            <a:r>
              <a:rPr lang="en-US" dirty="0" err="1" smtClean="0">
                <a:solidFill>
                  <a:srgbClr val="333333"/>
                </a:solidFill>
                <a:latin typeface="Source Sans Pro"/>
              </a:rPr>
              <a:t>renda</a:t>
            </a:r>
            <a:r>
              <a:rPr lang="en-US" dirty="0" smtClean="0">
                <a:solidFill>
                  <a:srgbClr val="333333"/>
                </a:solidFill>
                <a:latin typeface="Source Sans Pro"/>
              </a:rPr>
              <a:t> </a:t>
            </a:r>
            <a:r>
              <a:rPr lang="en-US" dirty="0" err="1" smtClean="0">
                <a:solidFill>
                  <a:srgbClr val="333333"/>
                </a:solidFill>
                <a:latin typeface="Source Sans Pro"/>
              </a:rPr>
              <a:t>salarial</a:t>
            </a:r>
            <a:endParaRPr lang="en-US" dirty="0" smtClean="0">
              <a:solidFill>
                <a:srgbClr val="333333"/>
              </a:solidFill>
              <a:latin typeface="Source Sans Pro"/>
            </a:endParaRPr>
          </a:p>
          <a:p>
            <a:pPr marL="342900" indent="-342900">
              <a:buFontTx/>
              <a:buChar char="-"/>
            </a:pPr>
            <a:r>
              <a:rPr lang="en-US" dirty="0" smtClean="0">
                <a:solidFill>
                  <a:srgbClr val="333333"/>
                </a:solidFill>
                <a:latin typeface="Source Sans Pro"/>
              </a:rPr>
              <a:t> </a:t>
            </a:r>
            <a:r>
              <a:rPr lang="en-US" dirty="0">
                <a:solidFill>
                  <a:srgbClr val="333333"/>
                </a:solidFill>
                <a:latin typeface="Source Sans Pro"/>
              </a:rPr>
              <a:t>(341·0 </a:t>
            </a:r>
            <a:r>
              <a:rPr lang="en-US" dirty="0" err="1" smtClean="0">
                <a:solidFill>
                  <a:srgbClr val="333333"/>
                </a:solidFill>
                <a:latin typeface="Source Sans Pro"/>
              </a:rPr>
              <a:t>reais</a:t>
            </a:r>
            <a:r>
              <a:rPr lang="en-US" dirty="0" smtClean="0">
                <a:solidFill>
                  <a:srgbClr val="333333"/>
                </a:solidFill>
                <a:latin typeface="Source Sans Pro"/>
              </a:rPr>
              <a:t>, </a:t>
            </a:r>
            <a:r>
              <a:rPr lang="en-US" dirty="0">
                <a:solidFill>
                  <a:srgbClr val="333333"/>
                </a:solidFill>
                <a:latin typeface="Source Sans Pro"/>
              </a:rPr>
              <a:t>93·8–588·3) </a:t>
            </a:r>
          </a:p>
          <a:p>
            <a:pPr marL="342900" indent="-342900">
              <a:buFontTx/>
              <a:buChar char="-"/>
            </a:pPr>
            <a:endParaRPr lang="en-US" dirty="0" smtClean="0">
              <a:solidFill>
                <a:srgbClr val="333333"/>
              </a:solidFill>
              <a:latin typeface="Source Sans Pro"/>
            </a:endParaRPr>
          </a:p>
          <a:p>
            <a:r>
              <a:rPr lang="en-US" dirty="0" err="1" smtClean="0">
                <a:solidFill>
                  <a:srgbClr val="333333"/>
                </a:solidFill>
                <a:latin typeface="Source Sans Pro"/>
              </a:rPr>
              <a:t>Os</a:t>
            </a:r>
            <a:r>
              <a:rPr lang="en-US" dirty="0" smtClean="0">
                <a:solidFill>
                  <a:srgbClr val="333333"/>
                </a:solidFill>
                <a:latin typeface="Source Sans Pro"/>
              </a:rPr>
              <a:t> </a:t>
            </a:r>
            <a:r>
              <a:rPr lang="en-US" dirty="0" err="1" smtClean="0">
                <a:solidFill>
                  <a:srgbClr val="333333"/>
                </a:solidFill>
                <a:latin typeface="Source Sans Pro"/>
              </a:rPr>
              <a:t>resultados</a:t>
            </a:r>
            <a:r>
              <a:rPr lang="en-US" dirty="0" smtClean="0">
                <a:solidFill>
                  <a:srgbClr val="333333"/>
                </a:solidFill>
                <a:latin typeface="Source Sans Pro"/>
              </a:rPr>
              <a:t> </a:t>
            </a:r>
            <a:r>
              <a:rPr lang="en-US" dirty="0" err="1" smtClean="0">
                <a:solidFill>
                  <a:srgbClr val="333333"/>
                </a:solidFill>
                <a:latin typeface="Source Sans Pro"/>
              </a:rPr>
              <a:t>sugerem</a:t>
            </a:r>
            <a:r>
              <a:rPr lang="en-US" dirty="0" smtClean="0">
                <a:solidFill>
                  <a:srgbClr val="333333"/>
                </a:solidFill>
                <a:latin typeface="Source Sans Pro"/>
              </a:rPr>
              <a:t> que o QI é </a:t>
            </a:r>
            <a:r>
              <a:rPr lang="en-US" dirty="0" err="1" smtClean="0">
                <a:solidFill>
                  <a:srgbClr val="333333"/>
                </a:solidFill>
                <a:latin typeface="Source Sans Pro"/>
              </a:rPr>
              <a:t>responsável</a:t>
            </a:r>
            <a:r>
              <a:rPr lang="en-US" dirty="0" smtClean="0">
                <a:solidFill>
                  <a:srgbClr val="333333"/>
                </a:solidFill>
                <a:latin typeface="Source Sans Pro"/>
              </a:rPr>
              <a:t> </a:t>
            </a:r>
            <a:r>
              <a:rPr lang="en-US" dirty="0" err="1" smtClean="0">
                <a:solidFill>
                  <a:srgbClr val="333333"/>
                </a:solidFill>
                <a:latin typeface="Source Sans Pro"/>
              </a:rPr>
              <a:t>por</a:t>
            </a:r>
            <a:r>
              <a:rPr lang="en-US" dirty="0" smtClean="0">
                <a:solidFill>
                  <a:srgbClr val="333333"/>
                </a:solidFill>
                <a:latin typeface="Source Sans Pro"/>
              </a:rPr>
              <a:t> </a:t>
            </a:r>
            <a:r>
              <a:rPr lang="en-US" dirty="0">
                <a:solidFill>
                  <a:srgbClr val="333333"/>
                </a:solidFill>
                <a:latin typeface="Source Sans Pro"/>
              </a:rPr>
              <a:t>72% </a:t>
            </a:r>
            <a:r>
              <a:rPr lang="en-US" dirty="0" smtClean="0">
                <a:solidFill>
                  <a:srgbClr val="333333"/>
                </a:solidFill>
                <a:latin typeface="Source Sans Pro"/>
              </a:rPr>
              <a:t>do </a:t>
            </a:r>
            <a:r>
              <a:rPr lang="en-US" dirty="0" err="1" smtClean="0">
                <a:solidFill>
                  <a:srgbClr val="333333"/>
                </a:solidFill>
                <a:latin typeface="Source Sans Pro"/>
              </a:rPr>
              <a:t>efeito</a:t>
            </a:r>
            <a:r>
              <a:rPr lang="en-US" dirty="0" smtClean="0">
                <a:solidFill>
                  <a:srgbClr val="333333"/>
                </a:solidFill>
                <a:latin typeface="Source Sans Pro"/>
              </a:rPr>
              <a:t> </a:t>
            </a:r>
            <a:r>
              <a:rPr lang="en-US" dirty="0" err="1" smtClean="0">
                <a:solidFill>
                  <a:srgbClr val="333333"/>
                </a:solidFill>
                <a:latin typeface="Source Sans Pro"/>
              </a:rPr>
              <a:t>sobre</a:t>
            </a:r>
            <a:r>
              <a:rPr lang="en-US" dirty="0" smtClean="0">
                <a:solidFill>
                  <a:srgbClr val="333333"/>
                </a:solidFill>
                <a:latin typeface="Source Sans Pro"/>
              </a:rPr>
              <a:t> a </a:t>
            </a:r>
            <a:r>
              <a:rPr lang="en-US" dirty="0" err="1" smtClean="0">
                <a:solidFill>
                  <a:srgbClr val="333333"/>
                </a:solidFill>
                <a:latin typeface="Source Sans Pro"/>
              </a:rPr>
              <a:t>melhoria</a:t>
            </a:r>
            <a:r>
              <a:rPr lang="en-US" dirty="0" smtClean="0">
                <a:solidFill>
                  <a:srgbClr val="333333"/>
                </a:solidFill>
                <a:latin typeface="Source Sans Pro"/>
              </a:rPr>
              <a:t> </a:t>
            </a:r>
            <a:r>
              <a:rPr lang="en-US" dirty="0" err="1" smtClean="0">
                <a:solidFill>
                  <a:srgbClr val="333333"/>
                </a:solidFill>
                <a:latin typeface="Source Sans Pro"/>
              </a:rPr>
              <a:t>na</a:t>
            </a:r>
            <a:r>
              <a:rPr lang="en-US" dirty="0" smtClean="0">
                <a:solidFill>
                  <a:srgbClr val="333333"/>
                </a:solidFill>
                <a:latin typeface="Source Sans Pro"/>
              </a:rPr>
              <a:t> </a:t>
            </a:r>
            <a:r>
              <a:rPr lang="en-US" dirty="0" err="1" smtClean="0">
                <a:solidFill>
                  <a:srgbClr val="333333"/>
                </a:solidFill>
                <a:latin typeface="Source Sans Pro"/>
              </a:rPr>
              <a:t>renda</a:t>
            </a:r>
            <a:r>
              <a:rPr lang="en-US" dirty="0" smtClean="0">
                <a:solidFill>
                  <a:srgbClr val="333333"/>
                </a:solidFill>
                <a:latin typeface="Source Sans Pro"/>
              </a:rPr>
              <a:t> </a:t>
            </a:r>
            <a:r>
              <a:rPr lang="en-US" dirty="0" err="1" smtClean="0">
                <a:solidFill>
                  <a:srgbClr val="333333"/>
                </a:solidFill>
                <a:latin typeface="Source Sans Pro"/>
              </a:rPr>
              <a:t>salarial</a:t>
            </a:r>
            <a:r>
              <a:rPr lang="en-US" dirty="0" smtClean="0">
                <a:solidFill>
                  <a:srgbClr val="333333"/>
                </a:solidFill>
                <a:latin typeface="Source Sans Pro"/>
              </a:rPr>
              <a:t>.</a:t>
            </a:r>
            <a:endParaRPr lang="es-ES_tradnl" dirty="0"/>
          </a:p>
        </p:txBody>
      </p:sp>
      <p:sp>
        <p:nvSpPr>
          <p:cNvPr id="3" name="CaixaDeTexto 2"/>
          <p:cNvSpPr txBox="1"/>
          <p:nvPr/>
        </p:nvSpPr>
        <p:spPr>
          <a:xfrm flipH="1">
            <a:off x="384676" y="6495394"/>
            <a:ext cx="8696261" cy="400110"/>
          </a:xfrm>
          <a:prstGeom prst="rect">
            <a:avLst/>
          </a:prstGeom>
          <a:noFill/>
        </p:spPr>
        <p:txBody>
          <a:bodyPr wrap="square" rtlCol="0">
            <a:spAutoFit/>
          </a:bodyPr>
          <a:lstStyle/>
          <a:p>
            <a:r>
              <a:rPr lang="pt-BR" sz="2000" dirty="0" smtClean="0">
                <a:solidFill>
                  <a:schemeClr val="accent6">
                    <a:lumMod val="50000"/>
                  </a:schemeClr>
                </a:solidFill>
              </a:rPr>
              <a:t>Estudo de coorte </a:t>
            </a:r>
            <a:r>
              <a:rPr lang="pt-BR" sz="2000" dirty="0">
                <a:solidFill>
                  <a:schemeClr val="accent6">
                    <a:lumMod val="50000"/>
                  </a:schemeClr>
                </a:solidFill>
              </a:rPr>
              <a:t>de quase 6000 nascidos em 1982 - </a:t>
            </a:r>
            <a:r>
              <a:rPr lang="pt-BR" sz="2000" dirty="0" smtClean="0">
                <a:solidFill>
                  <a:schemeClr val="accent6">
                    <a:lumMod val="50000"/>
                  </a:schemeClr>
                </a:solidFill>
              </a:rPr>
              <a:t>Pelotas/RS seguidos ate hoje.</a:t>
            </a:r>
            <a:endParaRPr lang="es-ES_tradnl" sz="2000" dirty="0"/>
          </a:p>
        </p:txBody>
      </p:sp>
    </p:spTree>
    <p:extLst>
      <p:ext uri="{BB962C8B-B14F-4D97-AF65-F5344CB8AC3E}">
        <p14:creationId xmlns:p14="http://schemas.microsoft.com/office/powerpoint/2010/main" val="27872640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4165"/>
            <a:ext cx="8229600" cy="4525963"/>
          </a:xfrm>
        </p:spPr>
        <p:txBody>
          <a:bodyPr>
            <a:normAutofit/>
          </a:bodyPr>
          <a:lstStyle/>
          <a:p>
            <a:pPr marL="0" indent="0" algn="ctr">
              <a:buNone/>
            </a:pPr>
            <a:endParaRPr lang="en-GB" sz="3000" b="1" dirty="0">
              <a:solidFill>
                <a:schemeClr val="accent6">
                  <a:lumMod val="50000"/>
                </a:schemeClr>
              </a:solidFill>
              <a:latin typeface="Verdana"/>
              <a:cs typeface="Verdana"/>
            </a:endParaRPr>
          </a:p>
          <a:p>
            <a:pPr marL="0" indent="0" algn="ctr">
              <a:buNone/>
            </a:pPr>
            <a:r>
              <a:rPr lang="pt-BR" sz="3000" b="1" dirty="0">
                <a:solidFill>
                  <a:schemeClr val="accent6">
                    <a:lumMod val="50000"/>
                  </a:schemeClr>
                </a:solidFill>
                <a:latin typeface="Verdana"/>
                <a:cs typeface="Verdana"/>
              </a:rPr>
              <a:t>Esses impactos são </a:t>
            </a:r>
            <a:r>
              <a:rPr lang="pt-BR" sz="3000" b="1" dirty="0" smtClean="0">
                <a:solidFill>
                  <a:schemeClr val="accent6">
                    <a:lumMod val="50000"/>
                  </a:schemeClr>
                </a:solidFill>
                <a:latin typeface="Verdana"/>
                <a:cs typeface="Verdana"/>
              </a:rPr>
              <a:t/>
            </a:r>
            <a:br>
              <a:rPr lang="pt-BR" sz="3000" b="1" dirty="0" smtClean="0">
                <a:solidFill>
                  <a:schemeClr val="accent6">
                    <a:lumMod val="50000"/>
                  </a:schemeClr>
                </a:solidFill>
                <a:latin typeface="Verdana"/>
                <a:cs typeface="Verdana"/>
              </a:rPr>
            </a:br>
            <a:r>
              <a:rPr lang="pt-BR" sz="3000" b="1" dirty="0" smtClean="0">
                <a:solidFill>
                  <a:schemeClr val="accent6">
                    <a:lumMod val="50000"/>
                  </a:schemeClr>
                </a:solidFill>
                <a:latin typeface="Verdana"/>
                <a:cs typeface="Verdana"/>
              </a:rPr>
              <a:t>biologicamente </a:t>
            </a:r>
            <a:r>
              <a:rPr lang="pt-BR" sz="3000" b="1" dirty="0">
                <a:solidFill>
                  <a:schemeClr val="accent6">
                    <a:lumMod val="50000"/>
                  </a:schemeClr>
                </a:solidFill>
                <a:latin typeface="Verdana"/>
                <a:cs typeface="Verdana"/>
              </a:rPr>
              <a:t>plausíveis</a:t>
            </a:r>
            <a:r>
              <a:rPr lang="pt-BR" sz="3000" b="1" dirty="0" smtClean="0">
                <a:solidFill>
                  <a:schemeClr val="accent6">
                    <a:lumMod val="50000"/>
                  </a:schemeClr>
                </a:solidFill>
                <a:latin typeface="Verdana"/>
                <a:cs typeface="Verdana"/>
              </a:rPr>
              <a:t>?</a:t>
            </a:r>
          </a:p>
          <a:p>
            <a:pPr marL="0" indent="0" algn="ctr">
              <a:buNone/>
            </a:pPr>
            <a:endParaRPr lang="pt-BR" sz="3000" b="1" dirty="0">
              <a:solidFill>
                <a:schemeClr val="accent6">
                  <a:lumMod val="50000"/>
                </a:schemeClr>
              </a:solidFill>
              <a:latin typeface="Verdana"/>
              <a:cs typeface="Verdana"/>
            </a:endParaRPr>
          </a:p>
          <a:p>
            <a:pPr marL="0" indent="0" algn="ctr">
              <a:buNone/>
            </a:pPr>
            <a:r>
              <a:rPr lang="pt-BR" sz="3000" b="1" dirty="0">
                <a:solidFill>
                  <a:schemeClr val="accent6">
                    <a:lumMod val="50000"/>
                  </a:schemeClr>
                </a:solidFill>
                <a:latin typeface="Verdana"/>
                <a:cs typeface="Verdana"/>
              </a:rPr>
              <a:t>Será que uma intervenção tão simples e </a:t>
            </a:r>
            <a:r>
              <a:rPr lang="pt-BR" sz="3000" b="1" dirty="0" smtClean="0">
                <a:solidFill>
                  <a:schemeClr val="accent6">
                    <a:lumMod val="50000"/>
                  </a:schemeClr>
                </a:solidFill>
                <a:latin typeface="Verdana"/>
                <a:cs typeface="Verdana"/>
              </a:rPr>
              <a:t>no início de vida poderia </a:t>
            </a:r>
            <a:r>
              <a:rPr lang="pt-BR" sz="3000" b="1" dirty="0">
                <a:solidFill>
                  <a:schemeClr val="accent6">
                    <a:lumMod val="50000"/>
                  </a:schemeClr>
                </a:solidFill>
                <a:latin typeface="Verdana"/>
                <a:cs typeface="Verdana"/>
              </a:rPr>
              <a:t>ter um impacto tão profundo na saúde para o resto da vida?</a:t>
            </a:r>
          </a:p>
        </p:txBody>
      </p:sp>
      <p:pic>
        <p:nvPicPr>
          <p:cNvPr id="4" name="Picture 2" descr="Nenhum texto alternativo automÃ¡tico disponÃ­v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pPr>
              <a:defRPr/>
            </a:pPr>
            <a:fld id="{584295B2-F152-4C48-BDCE-06FC4A12A368}" type="slidenum">
              <a:rPr lang="pt-BR" altLang="pt-BR" smtClean="0"/>
              <a:pPr>
                <a:defRPr/>
              </a:pPr>
              <a:t>17</a:t>
            </a:fld>
            <a:endParaRPr lang="pt-BR" altLang="pt-BR"/>
          </a:p>
        </p:txBody>
      </p:sp>
    </p:spTree>
    <p:extLst>
      <p:ext uri="{BB962C8B-B14F-4D97-AF65-F5344CB8AC3E}">
        <p14:creationId xmlns:p14="http://schemas.microsoft.com/office/powerpoint/2010/main" val="9747678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Nenhum texto alternativo automÃ¡tico disponÃ­v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Grp="1" noChangeAspect="1"/>
          </p:cNvPicPr>
          <p:nvPr>
            <p:ph idx="1"/>
          </p:nvPr>
        </p:nvPicPr>
        <p:blipFill>
          <a:blip r:embed="rId3"/>
          <a:stretch>
            <a:fillRect/>
          </a:stretch>
        </p:blipFill>
        <p:spPr>
          <a:xfrm>
            <a:off x="283779" y="3767958"/>
            <a:ext cx="1983851" cy="2494604"/>
          </a:xfrm>
          <a:prstGeom prst="rect">
            <a:avLst/>
          </a:prstGeom>
        </p:spPr>
      </p:pic>
      <p:sp>
        <p:nvSpPr>
          <p:cNvPr id="2" name="Espaço Reservado para Número de Slide 1"/>
          <p:cNvSpPr>
            <a:spLocks noGrp="1"/>
          </p:cNvSpPr>
          <p:nvPr>
            <p:ph type="sldNum" sz="quarter" idx="12"/>
          </p:nvPr>
        </p:nvSpPr>
        <p:spPr/>
        <p:txBody>
          <a:bodyPr/>
          <a:lstStyle/>
          <a:p>
            <a:pPr>
              <a:defRPr/>
            </a:pPr>
            <a:fld id="{584295B2-F152-4C48-BDCE-06FC4A12A368}" type="slidenum">
              <a:rPr lang="pt-BR" altLang="pt-BR" smtClean="0"/>
              <a:pPr>
                <a:defRPr/>
              </a:pPr>
              <a:t>18</a:t>
            </a:fld>
            <a:endParaRPr lang="pt-BR" altLang="pt-BR"/>
          </a:p>
        </p:txBody>
      </p:sp>
      <p:sp>
        <p:nvSpPr>
          <p:cNvPr id="4" name="Retângulo 3"/>
          <p:cNvSpPr/>
          <p:nvPr/>
        </p:nvSpPr>
        <p:spPr>
          <a:xfrm>
            <a:off x="2869597" y="1403131"/>
            <a:ext cx="6085491" cy="3416320"/>
          </a:xfrm>
          <a:prstGeom prst="rect">
            <a:avLst/>
          </a:prstGeom>
        </p:spPr>
        <p:txBody>
          <a:bodyPr wrap="square">
            <a:spAutoFit/>
          </a:bodyPr>
          <a:lstStyle/>
          <a:p>
            <a:pPr marL="0" indent="0" algn="ctr">
              <a:buNone/>
            </a:pPr>
            <a:r>
              <a:rPr lang="en-US" i="1" dirty="0">
                <a:solidFill>
                  <a:schemeClr val="accent6">
                    <a:lumMod val="75000"/>
                  </a:schemeClr>
                </a:solidFill>
              </a:rPr>
              <a:t>“</a:t>
            </a:r>
            <a:r>
              <a:rPr lang="pt-BR" b="1" i="1" dirty="0">
                <a:solidFill>
                  <a:schemeClr val="accent6">
                    <a:lumMod val="75000"/>
                  </a:schemeClr>
                </a:solidFill>
              </a:rPr>
              <a:t>O leite materno humano é, portanto, não apenas uma fonte nutricional perfeitamente adaptada aos bebês, mas provavelmente </a:t>
            </a:r>
            <a:r>
              <a:rPr lang="pt-BR" b="1" i="1" dirty="0">
                <a:solidFill>
                  <a:schemeClr val="accent6">
                    <a:lumMod val="50000"/>
                  </a:schemeClr>
                </a:solidFill>
              </a:rPr>
              <a:t>o medicamento mais personalizado</a:t>
            </a:r>
            <a:r>
              <a:rPr lang="pt-BR" b="1" i="1" dirty="0">
                <a:solidFill>
                  <a:schemeClr val="accent6">
                    <a:lumMod val="75000"/>
                  </a:schemeClr>
                </a:solidFill>
              </a:rPr>
              <a:t> que o bebê receberá, oferecido em um momento em que a expressão genética está sendo aperfeiçoada para a vida.” </a:t>
            </a:r>
          </a:p>
          <a:p>
            <a:pPr marL="0" indent="0" algn="ctr">
              <a:buNone/>
            </a:pPr>
            <a:endParaRPr lang="en-US" dirty="0">
              <a:solidFill>
                <a:schemeClr val="accent6">
                  <a:lumMod val="50000"/>
                </a:schemeClr>
              </a:solidFill>
            </a:endParaRPr>
          </a:p>
          <a:p>
            <a:pPr marL="0" indent="0" algn="r">
              <a:buNone/>
            </a:pPr>
            <a:r>
              <a:rPr lang="en-US" dirty="0" err="1">
                <a:solidFill>
                  <a:schemeClr val="accent6">
                    <a:lumMod val="50000"/>
                  </a:schemeClr>
                </a:solidFill>
              </a:rPr>
              <a:t>Série</a:t>
            </a:r>
            <a:r>
              <a:rPr lang="en-US" dirty="0">
                <a:solidFill>
                  <a:schemeClr val="accent6">
                    <a:lumMod val="50000"/>
                  </a:schemeClr>
                </a:solidFill>
              </a:rPr>
              <a:t> do Lancet – </a:t>
            </a:r>
            <a:r>
              <a:rPr lang="en-US" dirty="0" err="1">
                <a:solidFill>
                  <a:schemeClr val="accent6">
                    <a:lumMod val="50000"/>
                  </a:schemeClr>
                </a:solidFill>
              </a:rPr>
              <a:t>Artigo</a:t>
            </a:r>
            <a:r>
              <a:rPr lang="en-US" dirty="0">
                <a:solidFill>
                  <a:schemeClr val="accent6">
                    <a:lumMod val="50000"/>
                  </a:schemeClr>
                </a:solidFill>
              </a:rPr>
              <a:t> 1 (Simon </a:t>
            </a:r>
            <a:r>
              <a:rPr lang="en-US" dirty="0" err="1">
                <a:solidFill>
                  <a:schemeClr val="accent6">
                    <a:lumMod val="50000"/>
                  </a:schemeClr>
                </a:solidFill>
              </a:rPr>
              <a:t>Murch</a:t>
            </a:r>
            <a:r>
              <a:rPr lang="en-US" dirty="0">
                <a:solidFill>
                  <a:schemeClr val="accent6">
                    <a:lumMod val="50000"/>
                  </a:schemeClr>
                </a:solidFill>
              </a:rPr>
              <a:t>)</a:t>
            </a:r>
          </a:p>
        </p:txBody>
      </p:sp>
    </p:spTree>
    <p:extLst>
      <p:ext uri="{BB962C8B-B14F-4D97-AF65-F5344CB8AC3E}">
        <p14:creationId xmlns:p14="http://schemas.microsoft.com/office/powerpoint/2010/main" val="10352693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54242"/>
            <a:ext cx="8229600" cy="4872790"/>
          </a:xfrm>
        </p:spPr>
        <p:txBody>
          <a:bodyPr>
            <a:normAutofit lnSpcReduction="10000"/>
          </a:bodyPr>
          <a:lstStyle/>
          <a:p>
            <a:pPr marL="0" indent="0" algn="ctr">
              <a:buNone/>
            </a:pPr>
            <a:r>
              <a:rPr lang="pt-BR" sz="3300" b="1" dirty="0">
                <a:solidFill>
                  <a:schemeClr val="accent6">
                    <a:lumMod val="50000"/>
                  </a:schemeClr>
                </a:solidFill>
              </a:rPr>
              <a:t>Apesar das evidências crescentes, mulheres de todo o mundo ainda não têm o suporte que necessitam para amamentar.</a:t>
            </a:r>
          </a:p>
          <a:p>
            <a:pPr marL="0" indent="0" algn="ctr">
              <a:buNone/>
            </a:pPr>
            <a:endParaRPr lang="pt-BR" b="1" dirty="0">
              <a:solidFill>
                <a:schemeClr val="accent6">
                  <a:lumMod val="50000"/>
                </a:schemeClr>
              </a:solidFill>
            </a:endParaRPr>
          </a:p>
          <a:p>
            <a:pPr marL="0" indent="0" algn="ctr">
              <a:buNone/>
            </a:pPr>
            <a:endParaRPr lang="pt-BR" b="1" dirty="0">
              <a:solidFill>
                <a:schemeClr val="accent6">
                  <a:lumMod val="50000"/>
                </a:schemeClr>
              </a:solidFill>
            </a:endParaRPr>
          </a:p>
          <a:p>
            <a:pPr marL="0" indent="0" algn="ctr">
              <a:buNone/>
            </a:pPr>
            <a:r>
              <a:rPr lang="pt-BR" b="1" dirty="0">
                <a:solidFill>
                  <a:schemeClr val="accent6">
                    <a:lumMod val="50000"/>
                  </a:schemeClr>
                </a:solidFill>
              </a:rPr>
              <a:t> </a:t>
            </a:r>
          </a:p>
          <a:p>
            <a:pPr marL="0" indent="0" algn="ctr">
              <a:buNone/>
            </a:pPr>
            <a:endParaRPr lang="pt-BR" b="1" dirty="0" smtClean="0">
              <a:solidFill>
                <a:schemeClr val="accent6">
                  <a:lumMod val="50000"/>
                </a:schemeClr>
              </a:solidFill>
            </a:endParaRPr>
          </a:p>
          <a:p>
            <a:pPr marL="0" indent="0" algn="ctr">
              <a:buNone/>
            </a:pPr>
            <a:endParaRPr lang="pt-BR" b="1" dirty="0">
              <a:solidFill>
                <a:schemeClr val="accent6">
                  <a:lumMod val="50000"/>
                </a:schemeClr>
              </a:solidFill>
            </a:endParaRPr>
          </a:p>
          <a:p>
            <a:pPr marL="0" indent="0" algn="ctr">
              <a:buNone/>
            </a:pPr>
            <a:endParaRPr lang="pt-BR" b="1" dirty="0" smtClean="0">
              <a:solidFill>
                <a:schemeClr val="accent6">
                  <a:lumMod val="50000"/>
                </a:schemeClr>
              </a:solidFill>
            </a:endParaRPr>
          </a:p>
          <a:p>
            <a:pPr marL="0" indent="0" algn="ctr">
              <a:buNone/>
            </a:pPr>
            <a:endParaRPr lang="pt-BR" b="1" dirty="0">
              <a:solidFill>
                <a:schemeClr val="accent6">
                  <a:lumMod val="50000"/>
                </a:schemeClr>
              </a:solidFill>
            </a:endParaRPr>
          </a:p>
          <a:p>
            <a:pPr marL="0" indent="0" algn="r">
              <a:buNone/>
            </a:pPr>
            <a:r>
              <a:rPr lang="pt-BR" sz="3300" b="1" dirty="0">
                <a:solidFill>
                  <a:schemeClr val="accent6">
                    <a:lumMod val="50000"/>
                  </a:schemeClr>
                </a:solidFill>
              </a:rPr>
              <a:t>Quem deveria </a:t>
            </a:r>
          </a:p>
          <a:p>
            <a:pPr marL="0" indent="0" algn="r">
              <a:buNone/>
            </a:pPr>
            <a:r>
              <a:rPr lang="pt-BR" sz="3300" b="1" dirty="0">
                <a:solidFill>
                  <a:schemeClr val="accent6">
                    <a:lumMod val="50000"/>
                  </a:schemeClr>
                </a:solidFill>
              </a:rPr>
              <a:t>se sentir culpado?</a:t>
            </a:r>
          </a:p>
          <a:p>
            <a:pPr marL="0" indent="0" algn="ctr">
              <a:buNone/>
            </a:pPr>
            <a:endParaRPr lang="pt-BR" sz="3300" b="1" dirty="0">
              <a:solidFill>
                <a:schemeClr val="accent6">
                  <a:lumMod val="50000"/>
                </a:schemeClr>
              </a:solidFill>
            </a:endParaRPr>
          </a:p>
          <a:p>
            <a:pPr marL="0" indent="0" algn="ctr">
              <a:buNone/>
            </a:pPr>
            <a:endParaRPr lang="pt-BR" b="1" dirty="0">
              <a:solidFill>
                <a:schemeClr val="accent6">
                  <a:lumMod val="50000"/>
                </a:schemeClr>
              </a:solidFill>
            </a:endParaRPr>
          </a:p>
        </p:txBody>
      </p:sp>
      <p:pic>
        <p:nvPicPr>
          <p:cNvPr id="4" name="Picture 2" descr="https://busyworkingmummy.files.wordpress.com/2016/01/the-guilt-trip-that-all-new-mums-will-go-through.jpg?w=475&amp;h=2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81" y="2709241"/>
            <a:ext cx="4524375" cy="3114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pPr>
              <a:defRPr/>
            </a:pPr>
            <a:fld id="{584295B2-F152-4C48-BDCE-06FC4A12A368}" type="slidenum">
              <a:rPr lang="pt-BR" altLang="pt-BR" smtClean="0"/>
              <a:pPr>
                <a:defRPr/>
              </a:pPr>
              <a:t>19</a:t>
            </a:fld>
            <a:endParaRPr lang="pt-BR" altLang="pt-BR"/>
          </a:p>
        </p:txBody>
      </p:sp>
    </p:spTree>
    <p:extLst>
      <p:ext uri="{BB962C8B-B14F-4D97-AF65-F5344CB8AC3E}">
        <p14:creationId xmlns:p14="http://schemas.microsoft.com/office/powerpoint/2010/main" val="9049607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17500" y="884149"/>
            <a:ext cx="8637588" cy="600164"/>
          </a:xfrm>
        </p:spPr>
        <p:txBody>
          <a:bodyPr>
            <a:normAutofit/>
          </a:bodyPr>
          <a:lstStyle/>
          <a:p>
            <a:r>
              <a:rPr lang="pt-BR" sz="3300" dirty="0" smtClean="0"/>
              <a:t>Que base é essa que nos sustenta a vida?</a:t>
            </a:r>
            <a:endParaRPr lang="pt-BR" sz="3300" dirty="0"/>
          </a:p>
        </p:txBody>
      </p:sp>
      <p:pic>
        <p:nvPicPr>
          <p:cNvPr id="5" name="Picture 2" descr="PAK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541" y="1752600"/>
            <a:ext cx="3161506" cy="4886228"/>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Número de Slide 2"/>
          <p:cNvSpPr>
            <a:spLocks noGrp="1"/>
          </p:cNvSpPr>
          <p:nvPr>
            <p:ph type="sldNum" sz="quarter" idx="12"/>
          </p:nvPr>
        </p:nvSpPr>
        <p:spPr/>
        <p:txBody>
          <a:bodyPr/>
          <a:lstStyle/>
          <a:p>
            <a:pPr>
              <a:defRPr/>
            </a:pPr>
            <a:fld id="{584295B2-F152-4C48-BDCE-06FC4A12A368}" type="slidenum">
              <a:rPr lang="pt-BR" altLang="pt-BR" smtClean="0"/>
              <a:pPr>
                <a:defRPr/>
              </a:pPr>
              <a:t>2</a:t>
            </a:fld>
            <a:endParaRPr lang="pt-BR" altLang="pt-BR"/>
          </a:p>
        </p:txBody>
      </p:sp>
    </p:spTree>
    <p:extLst>
      <p:ext uri="{BB962C8B-B14F-4D97-AF65-F5344CB8AC3E}">
        <p14:creationId xmlns:p14="http://schemas.microsoft.com/office/powerpoint/2010/main" val="3539397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197969" cy="1143000"/>
          </a:xfrm>
        </p:spPr>
        <p:txBody>
          <a:bodyPr>
            <a:noAutofit/>
          </a:bodyPr>
          <a:lstStyle/>
          <a:p>
            <a:r>
              <a:rPr lang="pt-BR" sz="2600" b="1" dirty="0" smtClean="0">
                <a:solidFill>
                  <a:schemeClr val="accent6">
                    <a:lumMod val="50000"/>
                  </a:schemeClr>
                </a:solidFill>
              </a:rPr>
              <a:t>Os governos precisam saber: existe </a:t>
            </a:r>
            <a:r>
              <a:rPr lang="pt-BR" sz="2600" b="1" dirty="0">
                <a:solidFill>
                  <a:schemeClr val="accent6">
                    <a:lumMod val="50000"/>
                  </a:schemeClr>
                </a:solidFill>
              </a:rPr>
              <a:t>justificativa econômica </a:t>
            </a:r>
            <a:r>
              <a:rPr lang="pt-BR" sz="2600" b="1" dirty="0" smtClean="0">
                <a:solidFill>
                  <a:schemeClr val="accent6">
                    <a:lumMod val="50000"/>
                  </a:schemeClr>
                </a:solidFill>
              </a:rPr>
              <a:t>para investir </a:t>
            </a:r>
            <a:br>
              <a:rPr lang="pt-BR" sz="2600" b="1" dirty="0" smtClean="0">
                <a:solidFill>
                  <a:schemeClr val="accent6">
                    <a:lumMod val="50000"/>
                  </a:schemeClr>
                </a:solidFill>
              </a:rPr>
            </a:br>
            <a:r>
              <a:rPr lang="pt-BR" sz="2600" b="1" dirty="0" smtClean="0">
                <a:solidFill>
                  <a:schemeClr val="accent6">
                    <a:lumMod val="50000"/>
                  </a:schemeClr>
                </a:solidFill>
              </a:rPr>
              <a:t>em amamentação</a:t>
            </a:r>
            <a:endParaRPr lang="pt-BR" sz="2600" b="1" dirty="0">
              <a:solidFill>
                <a:schemeClr val="accent6">
                  <a:lumMod val="50000"/>
                </a:schemeClr>
              </a:solidFill>
            </a:endParaRPr>
          </a:p>
        </p:txBody>
      </p:sp>
      <p:sp>
        <p:nvSpPr>
          <p:cNvPr id="3" name="Rectangle 2"/>
          <p:cNvSpPr/>
          <p:nvPr/>
        </p:nvSpPr>
        <p:spPr>
          <a:xfrm>
            <a:off x="123991" y="1906540"/>
            <a:ext cx="3876017" cy="3816429"/>
          </a:xfrm>
          <a:prstGeom prst="rect">
            <a:avLst/>
          </a:prstGeom>
        </p:spPr>
        <p:txBody>
          <a:bodyPr wrap="square">
            <a:spAutoFit/>
          </a:bodyPr>
          <a:lstStyle/>
          <a:p>
            <a:pPr>
              <a:buSzPct val="50000"/>
            </a:pPr>
            <a:r>
              <a:rPr lang="pt-BR" sz="2200" b="1" dirty="0">
                <a:solidFill>
                  <a:schemeClr val="accent6">
                    <a:lumMod val="50000"/>
                  </a:schemeClr>
                </a:solidFill>
              </a:rPr>
              <a:t>Ganhos econômicos: </a:t>
            </a:r>
          </a:p>
          <a:p>
            <a:pPr>
              <a:buSzPct val="50000"/>
            </a:pPr>
            <a:r>
              <a:rPr lang="pt-BR" sz="2400" b="1" dirty="0">
                <a:solidFill>
                  <a:schemeClr val="accent6">
                    <a:lumMod val="50000"/>
                  </a:schemeClr>
                </a:solidFill>
              </a:rPr>
              <a:t>US$302 bilhões/ano </a:t>
            </a:r>
          </a:p>
          <a:p>
            <a:pPr>
              <a:buSzPct val="50000"/>
            </a:pPr>
            <a:r>
              <a:rPr lang="pt-BR" sz="2000" dirty="0">
                <a:solidFill>
                  <a:schemeClr val="accent6">
                    <a:lumMod val="50000"/>
                  </a:schemeClr>
                </a:solidFill>
              </a:rPr>
              <a:t>(0.47% do GNP mundial)</a:t>
            </a:r>
          </a:p>
          <a:p>
            <a:pPr>
              <a:buSzPct val="50000"/>
            </a:pPr>
            <a:r>
              <a:rPr lang="pt-BR" sz="2000" dirty="0">
                <a:solidFill>
                  <a:schemeClr val="accent6">
                    <a:lumMod val="50000"/>
                  </a:schemeClr>
                </a:solidFill>
              </a:rPr>
              <a:t>Pelo aumento da produtividade associada a maior inteligência</a:t>
            </a:r>
          </a:p>
          <a:p>
            <a:pPr>
              <a:buSzPct val="50000"/>
            </a:pPr>
            <a:endParaRPr lang="en-US" sz="1200" b="1" dirty="0">
              <a:solidFill>
                <a:schemeClr val="accent6">
                  <a:lumMod val="50000"/>
                </a:schemeClr>
              </a:solidFill>
            </a:endParaRPr>
          </a:p>
          <a:p>
            <a:pPr>
              <a:buSzPct val="50000"/>
            </a:pPr>
            <a:r>
              <a:rPr lang="pt-BR" sz="2200" b="1" dirty="0">
                <a:solidFill>
                  <a:schemeClr val="accent6">
                    <a:lumMod val="50000"/>
                  </a:schemeClr>
                </a:solidFill>
              </a:rPr>
              <a:t>Estimativa dos benefícios em saúde: </a:t>
            </a:r>
          </a:p>
          <a:p>
            <a:pPr>
              <a:buSzPct val="50000"/>
            </a:pPr>
            <a:r>
              <a:rPr lang="pt-BR" sz="2000" dirty="0">
                <a:solidFill>
                  <a:schemeClr val="accent6">
                    <a:lumMod val="50000"/>
                  </a:schemeClr>
                </a:solidFill>
              </a:rPr>
              <a:t>Redução dos gastos em assistência médica em quase $400 milhões   nos EUA, Reino Unido, Brasil e áreas urbanas da China</a:t>
            </a:r>
          </a:p>
        </p:txBody>
      </p:sp>
      <p:cxnSp>
        <p:nvCxnSpPr>
          <p:cNvPr id="5" name="Straight Connector 4"/>
          <p:cNvCxnSpPr/>
          <p:nvPr/>
        </p:nvCxnSpPr>
        <p:spPr>
          <a:xfrm>
            <a:off x="170483" y="3667968"/>
            <a:ext cx="3580109"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008" y="1704804"/>
            <a:ext cx="5150204" cy="368859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Número de Slide 3"/>
          <p:cNvSpPr>
            <a:spLocks noGrp="1"/>
          </p:cNvSpPr>
          <p:nvPr>
            <p:ph type="sldNum" sz="quarter" idx="12"/>
          </p:nvPr>
        </p:nvSpPr>
        <p:spPr/>
        <p:txBody>
          <a:bodyPr/>
          <a:lstStyle/>
          <a:p>
            <a:pPr>
              <a:defRPr/>
            </a:pPr>
            <a:fld id="{584295B2-F152-4C48-BDCE-06FC4A12A368}" type="slidenum">
              <a:rPr lang="pt-BR" altLang="pt-BR" smtClean="0"/>
              <a:pPr>
                <a:defRPr/>
              </a:pPr>
              <a:t>20</a:t>
            </a:fld>
            <a:endParaRPr lang="pt-BR" altLang="pt-BR"/>
          </a:p>
        </p:txBody>
      </p:sp>
    </p:spTree>
    <p:extLst>
      <p:ext uri="{BB962C8B-B14F-4D97-AF65-F5344CB8AC3E}">
        <p14:creationId xmlns:p14="http://schemas.microsoft.com/office/powerpoint/2010/main" val="42838820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ebemamando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2" y="1714488"/>
            <a:ext cx="4466297" cy="46815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70490" y="402021"/>
            <a:ext cx="5403114" cy="954107"/>
          </a:xfrm>
          <a:prstGeom prst="rect">
            <a:avLst/>
          </a:prstGeom>
          <a:noFill/>
        </p:spPr>
        <p:txBody>
          <a:bodyPr wrap="square" rtlCol="0">
            <a:spAutoFit/>
          </a:bodyPr>
          <a:lstStyle/>
          <a:p>
            <a:r>
              <a:rPr lang="pt-BR" sz="2800" b="1" dirty="0" smtClean="0"/>
              <a:t>É i</a:t>
            </a:r>
            <a:r>
              <a:rPr lang="pt-BR" sz="2800" b="1" dirty="0" smtClean="0"/>
              <a:t>mportante </a:t>
            </a:r>
            <a:r>
              <a:rPr lang="pt-BR" sz="2800" b="1" dirty="0" smtClean="0"/>
              <a:t>criar </a:t>
            </a:r>
            <a:r>
              <a:rPr lang="pt-BR" sz="2800" b="1" dirty="0"/>
              <a:t>um ambiente favorável à </a:t>
            </a:r>
            <a:r>
              <a:rPr lang="pt-BR" sz="2800" b="1" dirty="0" smtClean="0"/>
              <a:t>amamentação</a:t>
            </a:r>
            <a:r>
              <a:rPr lang="pt-BR" sz="2800" b="1" dirty="0"/>
              <a:t>!</a:t>
            </a:r>
            <a:endParaRPr lang="es-ES_tradnl" sz="2800" dirty="0"/>
          </a:p>
        </p:txBody>
      </p:sp>
      <p:pic>
        <p:nvPicPr>
          <p:cNvPr id="4"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062120" y="108944"/>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70491" y="3909848"/>
            <a:ext cx="4130072" cy="1569660"/>
          </a:xfrm>
          <a:prstGeom prst="rect">
            <a:avLst/>
          </a:prstGeom>
          <a:noFill/>
        </p:spPr>
        <p:txBody>
          <a:bodyPr wrap="square" rtlCol="0">
            <a:spAutoFit/>
          </a:bodyPr>
          <a:lstStyle/>
          <a:p>
            <a:r>
              <a:rPr lang="pt-BR" dirty="0" smtClean="0"/>
              <a:t>E quais seriam os componentes essenciais para </a:t>
            </a:r>
            <a:r>
              <a:rPr lang="pt-BR" b="1" dirty="0" smtClean="0"/>
              <a:t>proteger</a:t>
            </a:r>
            <a:r>
              <a:rPr lang="pt-BR" dirty="0" smtClean="0"/>
              <a:t>,</a:t>
            </a:r>
          </a:p>
          <a:p>
            <a:r>
              <a:rPr lang="pt-BR" b="1" dirty="0" smtClean="0"/>
              <a:t>promover</a:t>
            </a:r>
            <a:r>
              <a:rPr lang="pt-BR" dirty="0" smtClean="0"/>
              <a:t> e </a:t>
            </a:r>
            <a:r>
              <a:rPr lang="pt-BR" b="1" dirty="0" smtClean="0"/>
              <a:t>apoiar</a:t>
            </a:r>
            <a:r>
              <a:rPr lang="pt-BR" dirty="0" smtClean="0"/>
              <a:t> a </a:t>
            </a:r>
            <a:br>
              <a:rPr lang="pt-BR" dirty="0" smtClean="0"/>
            </a:br>
            <a:r>
              <a:rPr lang="pt-BR" dirty="0" smtClean="0"/>
              <a:t>prática de amamentar?</a:t>
            </a:r>
            <a:endParaRPr lang="es-ES_tradnl" dirty="0"/>
          </a:p>
        </p:txBody>
      </p:sp>
      <p:sp>
        <p:nvSpPr>
          <p:cNvPr id="6" name="Espaço Reservado para Número de Slide 5"/>
          <p:cNvSpPr>
            <a:spLocks noGrp="1"/>
          </p:cNvSpPr>
          <p:nvPr>
            <p:ph type="sldNum" sz="quarter" idx="12"/>
          </p:nvPr>
        </p:nvSpPr>
        <p:spPr/>
        <p:txBody>
          <a:bodyPr/>
          <a:lstStyle/>
          <a:p>
            <a:pPr>
              <a:defRPr/>
            </a:pPr>
            <a:fld id="{7D34B10E-44B3-47BE-BB86-85563954DE4B}" type="slidenum">
              <a:rPr lang="pt-BR" altLang="pt-BR" smtClean="0"/>
              <a:pPr>
                <a:defRPr/>
              </a:pPr>
              <a:t>21</a:t>
            </a:fld>
            <a:endParaRPr lang="pt-BR" altLang="pt-BR"/>
          </a:p>
        </p:txBody>
      </p:sp>
    </p:spTree>
    <p:extLst>
      <p:ext uri="{BB962C8B-B14F-4D97-AF65-F5344CB8AC3E}">
        <p14:creationId xmlns:p14="http://schemas.microsoft.com/office/powerpoint/2010/main" val="21619387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 name="Rectangle 87"/>
          <p:cNvSpPr/>
          <p:nvPr/>
        </p:nvSpPr>
        <p:spPr>
          <a:xfrm>
            <a:off x="3739349" y="5876924"/>
            <a:ext cx="5278504"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7897" y="141791"/>
            <a:ext cx="6339174" cy="881083"/>
          </a:xfrm>
        </p:spPr>
        <p:txBody>
          <a:bodyPr>
            <a:normAutofit fontScale="90000"/>
          </a:bodyPr>
          <a:lstStyle/>
          <a:p>
            <a:pPr algn="ctr"/>
            <a:r>
              <a:rPr lang="pt-BR" sz="2100" b="1" dirty="0" smtClean="0">
                <a:solidFill>
                  <a:schemeClr val="accent6">
                    <a:lumMod val="50000"/>
                  </a:schemeClr>
                </a:solidFill>
              </a:rPr>
              <a:t>E enquanto não trabalhamos a favor da amamentação, a </a:t>
            </a:r>
            <a:r>
              <a:rPr lang="pt-BR" sz="2100" b="1" dirty="0">
                <a:solidFill>
                  <a:schemeClr val="accent6">
                    <a:lumMod val="50000"/>
                  </a:schemeClr>
                </a:solidFill>
              </a:rPr>
              <a:t>indústria dos substitutos do leite materno é grande e continua a crescer</a:t>
            </a:r>
          </a:p>
        </p:txBody>
      </p:sp>
      <p:sp>
        <p:nvSpPr>
          <p:cNvPr id="45" name="Rectangle 44"/>
          <p:cNvSpPr/>
          <p:nvPr/>
        </p:nvSpPr>
        <p:spPr>
          <a:xfrm>
            <a:off x="5941743" y="4802525"/>
            <a:ext cx="467495" cy="459447"/>
          </a:xfrm>
          <a:prstGeom prst="rect">
            <a:avLst/>
          </a:prstGeom>
          <a:pattFill prst="pct30">
            <a:fgClr>
              <a:srgbClr val="9BBB59">
                <a:lumMod val="40000"/>
                <a:lumOff val="60000"/>
              </a:srgbClr>
            </a:fgClr>
            <a:bgClr>
              <a:sysClr val="window" lastClr="FFFFFF"/>
            </a:bgClr>
          </a:pattFill>
          <a:ln w="12700" cap="flat" cmpd="sng" algn="ctr">
            <a:noFill/>
            <a:prstDash val="solid"/>
            <a:tailEnd type="oval"/>
          </a:ln>
          <a:effectLst/>
        </p:spPr>
        <p:txBody>
          <a:bodyPr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700" b="1" i="0" u="none" strike="noStrike" kern="0" cap="none" spc="0" normalizeH="0" baseline="0" noProof="0" dirty="0">
              <a:ln>
                <a:noFill/>
              </a:ln>
              <a:solidFill>
                <a:prstClr val="black"/>
              </a:solidFill>
              <a:effectLst/>
              <a:uLnTx/>
              <a:uFillTx/>
              <a:latin typeface="Calibri"/>
            </a:endParaRPr>
          </a:p>
        </p:txBody>
      </p:sp>
      <p:sp>
        <p:nvSpPr>
          <p:cNvPr id="46" name="Rectangle 45"/>
          <p:cNvSpPr/>
          <p:nvPr/>
        </p:nvSpPr>
        <p:spPr>
          <a:xfrm>
            <a:off x="1163145" y="4784725"/>
            <a:ext cx="1010473" cy="459447"/>
          </a:xfrm>
          <a:prstGeom prst="rect">
            <a:avLst/>
          </a:prstGeom>
          <a:pattFill prst="pct30">
            <a:fgClr>
              <a:srgbClr val="9BBB59">
                <a:lumMod val="40000"/>
                <a:lumOff val="60000"/>
              </a:srgbClr>
            </a:fgClr>
            <a:bgClr>
              <a:sysClr val="window" lastClr="FFFFFF"/>
            </a:bgClr>
          </a:pattFill>
          <a:ln w="12700" cap="flat" cmpd="sng" algn="ctr">
            <a:noFill/>
            <a:prstDash val="solid"/>
            <a:tailEnd type="oval"/>
          </a:ln>
          <a:effectLst/>
        </p:spPr>
        <p:txBody>
          <a:bodyPr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700" b="1" i="0" u="none" strike="noStrike" kern="0" cap="none" spc="0" normalizeH="0" baseline="0" noProof="0" dirty="0">
              <a:ln>
                <a:noFill/>
              </a:ln>
              <a:solidFill>
                <a:prstClr val="black"/>
              </a:solidFill>
              <a:effectLst/>
              <a:uLnTx/>
              <a:uFillTx/>
              <a:latin typeface="Calibri"/>
            </a:endParaRPr>
          </a:p>
        </p:txBody>
      </p:sp>
      <p:sp>
        <p:nvSpPr>
          <p:cNvPr id="47" name="Rectangle 46"/>
          <p:cNvSpPr/>
          <p:nvPr/>
        </p:nvSpPr>
        <p:spPr>
          <a:xfrm>
            <a:off x="3988806" y="4784725"/>
            <a:ext cx="1010473" cy="459447"/>
          </a:xfrm>
          <a:prstGeom prst="rect">
            <a:avLst/>
          </a:prstGeom>
          <a:pattFill prst="pct30">
            <a:fgClr>
              <a:srgbClr val="9BBB59">
                <a:lumMod val="40000"/>
                <a:lumOff val="60000"/>
              </a:srgbClr>
            </a:fgClr>
            <a:bgClr>
              <a:sysClr val="window" lastClr="FFFFFF"/>
            </a:bgClr>
          </a:pattFill>
          <a:ln w="12700" cap="flat" cmpd="sng" algn="ctr">
            <a:noFill/>
            <a:prstDash val="solid"/>
            <a:tailEnd type="oval"/>
          </a:ln>
          <a:effectLst/>
        </p:spPr>
        <p:txBody>
          <a:bodyPr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700" b="1" i="0" u="none" strike="noStrike" kern="0" cap="none" spc="0" normalizeH="0" baseline="0" noProof="0" dirty="0">
              <a:ln>
                <a:noFill/>
              </a:ln>
              <a:solidFill>
                <a:prstClr val="black"/>
              </a:solidFill>
              <a:effectLst/>
              <a:uLnTx/>
              <a:uFillTx/>
              <a:latin typeface="Calibri"/>
            </a:endParaRPr>
          </a:p>
        </p:txBody>
      </p:sp>
      <p:graphicFrame>
        <p:nvGraphicFramePr>
          <p:cNvPr id="48" name="Chart 47"/>
          <p:cNvGraphicFramePr>
            <a:graphicFrameLocks/>
          </p:cNvGraphicFramePr>
          <p:nvPr>
            <p:extLst/>
          </p:nvPr>
        </p:nvGraphicFramePr>
        <p:xfrm>
          <a:off x="647083" y="1994174"/>
          <a:ext cx="7802997" cy="15382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Chart 48"/>
          <p:cNvGraphicFramePr>
            <a:graphicFrameLocks/>
          </p:cNvGraphicFramePr>
          <p:nvPr>
            <p:extLst/>
          </p:nvPr>
        </p:nvGraphicFramePr>
        <p:xfrm>
          <a:off x="640260" y="3528568"/>
          <a:ext cx="7802997" cy="1443548"/>
        </p:xfrm>
        <a:graphic>
          <a:graphicData uri="http://schemas.openxmlformats.org/drawingml/2006/chart">
            <c:chart xmlns:c="http://schemas.openxmlformats.org/drawingml/2006/chart" xmlns:r="http://schemas.openxmlformats.org/officeDocument/2006/relationships" r:id="rId4"/>
          </a:graphicData>
        </a:graphic>
      </p:graphicFrame>
      <p:sp>
        <p:nvSpPr>
          <p:cNvPr id="50" name="TextBox 49"/>
          <p:cNvSpPr txBox="1"/>
          <p:nvPr/>
        </p:nvSpPr>
        <p:spPr>
          <a:xfrm>
            <a:off x="2603345" y="1850151"/>
            <a:ext cx="3959959" cy="211224"/>
          </a:xfrm>
          <a:prstGeom prst="rect">
            <a:avLst/>
          </a:prstGeom>
        </p:spPr>
        <p:txBody>
          <a:bodyPr vert="horz" wrap="square" lIns="0" tIns="0" rIns="0" bIns="0" rtlCol="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ZA" sz="1000" b="1" i="0" u="none" strike="noStrike" kern="0" cap="none" spc="0" normalizeH="0" baseline="0" noProof="0" dirty="0">
                <a:ln>
                  <a:noFill/>
                </a:ln>
                <a:solidFill>
                  <a:prstClr val="black"/>
                </a:solidFill>
                <a:effectLst/>
                <a:uLnTx/>
                <a:uFillTx/>
                <a:ea typeface="+mj-ea"/>
                <a:cs typeface="+mj-cs"/>
              </a:rPr>
              <a:t>Total Milk Formula Market by Category Volume/Value</a:t>
            </a:r>
            <a:endParaRPr kumimoji="0" lang="en-GB" sz="1000" b="1" i="0" u="none" strike="noStrike" kern="0" cap="none" spc="0" normalizeH="0" baseline="0" noProof="0" dirty="0">
              <a:ln>
                <a:noFill/>
              </a:ln>
              <a:solidFill>
                <a:prstClr val="black"/>
              </a:solidFill>
              <a:effectLst/>
              <a:uLnTx/>
              <a:uFillTx/>
              <a:ea typeface="+mj-ea"/>
              <a:cs typeface="+mj-cs"/>
            </a:endParaRPr>
          </a:p>
        </p:txBody>
      </p:sp>
      <p:graphicFrame>
        <p:nvGraphicFramePr>
          <p:cNvPr id="51" name="Chart 50"/>
          <p:cNvGraphicFramePr>
            <a:graphicFrameLocks/>
          </p:cNvGraphicFramePr>
          <p:nvPr>
            <p:extLst/>
          </p:nvPr>
        </p:nvGraphicFramePr>
        <p:xfrm>
          <a:off x="637476" y="4955243"/>
          <a:ext cx="7792149" cy="880534"/>
        </p:xfrm>
        <a:graphic>
          <a:graphicData uri="http://schemas.openxmlformats.org/drawingml/2006/chart">
            <c:chart xmlns:c="http://schemas.openxmlformats.org/drawingml/2006/chart" xmlns:r="http://schemas.openxmlformats.org/officeDocument/2006/relationships" r:id="rId5"/>
          </a:graphicData>
        </a:graphic>
      </p:graphicFrame>
      <p:sp>
        <p:nvSpPr>
          <p:cNvPr id="52" name="Rectangle 51"/>
          <p:cNvSpPr/>
          <p:nvPr/>
        </p:nvSpPr>
        <p:spPr>
          <a:xfrm>
            <a:off x="3971535" y="2210165"/>
            <a:ext cx="993521" cy="2423126"/>
          </a:xfrm>
          <a:prstGeom prst="rect">
            <a:avLst/>
          </a:prstGeom>
          <a:noFill/>
          <a:ln w="19050" cap="flat" cmpd="sng" algn="ctr">
            <a:solidFill>
              <a:srgbClr val="9BBB59">
                <a:lumMod val="60000"/>
                <a:lumOff val="40000"/>
              </a:srgbClr>
            </a:solidFill>
            <a:prstDash val="sysDot"/>
            <a:tailEnd type="oval"/>
          </a:ln>
          <a:effectLst/>
        </p:spPr>
        <p:txBody>
          <a:bodyPr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700" b="1" i="0" u="none" strike="noStrike" kern="0" cap="none" spc="0" normalizeH="0" baseline="0" noProof="0" dirty="0">
              <a:ln>
                <a:noFill/>
              </a:ln>
              <a:solidFill>
                <a:prstClr val="black"/>
              </a:solidFill>
              <a:effectLst/>
              <a:uLnTx/>
              <a:uFillTx/>
              <a:latin typeface="Calibri"/>
            </a:endParaRPr>
          </a:p>
        </p:txBody>
      </p:sp>
      <p:grpSp>
        <p:nvGrpSpPr>
          <p:cNvPr id="53" name="Group 52"/>
          <p:cNvGrpSpPr/>
          <p:nvPr/>
        </p:nvGrpSpPr>
        <p:grpSpPr>
          <a:xfrm>
            <a:off x="3899543" y="4658469"/>
            <a:ext cx="902555" cy="206505"/>
            <a:chOff x="6843371" y="4985445"/>
            <a:chExt cx="923090" cy="211203"/>
          </a:xfrm>
        </p:grpSpPr>
        <p:sp>
          <p:nvSpPr>
            <p:cNvPr id="54" name="Rectangle 53"/>
            <p:cNvSpPr/>
            <p:nvPr/>
          </p:nvSpPr>
          <p:spPr>
            <a:xfrm>
              <a:off x="6843371" y="4985445"/>
              <a:ext cx="825059" cy="211203"/>
            </a:xfrm>
            <a:prstGeom prst="rect">
              <a:avLst/>
            </a:prstGeom>
            <a:solidFill>
              <a:sysClr val="window" lastClr="FFFFFF"/>
            </a:solidFill>
            <a:ln w="12700" cap="flat" cmpd="sng" algn="ctr">
              <a:solidFill>
                <a:sysClr val="window" lastClr="FFFFFF"/>
              </a:solidFill>
              <a:prstDash val="solid"/>
              <a:tailEnd type="oval"/>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a:ln>
                  <a:noFill/>
                </a:ln>
                <a:solidFill>
                  <a:prstClr val="black"/>
                </a:solidFill>
                <a:effectLst/>
                <a:uLnTx/>
                <a:uFillTx/>
                <a:latin typeface="Calibri"/>
              </a:endParaRPr>
            </a:p>
          </p:txBody>
        </p:sp>
        <p:grpSp>
          <p:nvGrpSpPr>
            <p:cNvPr id="55" name="Group 54"/>
            <p:cNvGrpSpPr/>
            <p:nvPr/>
          </p:nvGrpSpPr>
          <p:grpSpPr>
            <a:xfrm>
              <a:off x="6877612" y="5015399"/>
              <a:ext cx="888849" cy="113628"/>
              <a:chOff x="7272261" y="4907628"/>
              <a:chExt cx="888849" cy="113628"/>
            </a:xfrm>
          </p:grpSpPr>
          <p:sp>
            <p:nvSpPr>
              <p:cNvPr id="56" name="Rectangle 55"/>
              <p:cNvSpPr/>
              <p:nvPr/>
            </p:nvSpPr>
            <p:spPr>
              <a:xfrm>
                <a:off x="7272261" y="4945296"/>
                <a:ext cx="199723" cy="75960"/>
              </a:xfrm>
              <a:prstGeom prst="rect">
                <a:avLst/>
              </a:prstGeom>
              <a:pattFill prst="pct30">
                <a:fgClr>
                  <a:srgbClr val="9BBB59">
                    <a:lumMod val="40000"/>
                    <a:lumOff val="60000"/>
                  </a:srgbClr>
                </a:fgClr>
                <a:bgClr>
                  <a:sysClr val="window" lastClr="FFFFFF"/>
                </a:bgClr>
              </a:pattFill>
              <a:ln w="12700" cap="flat" cmpd="sng" algn="ctr">
                <a:noFill/>
                <a:prstDash val="solid"/>
                <a:tailEnd type="oval"/>
              </a:ln>
              <a:effectLst/>
            </p:spPr>
            <p:txBody>
              <a:bodyPr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700" b="1" i="0" u="none" strike="noStrike" kern="0" cap="none" spc="0" normalizeH="0" baseline="0" noProof="0" dirty="0">
                  <a:ln>
                    <a:noFill/>
                  </a:ln>
                  <a:solidFill>
                    <a:prstClr val="black"/>
                  </a:solidFill>
                  <a:effectLst/>
                  <a:uLnTx/>
                  <a:uFillTx/>
                  <a:latin typeface="Calibri"/>
                </a:endParaRPr>
              </a:p>
            </p:txBody>
          </p:sp>
          <p:sp>
            <p:nvSpPr>
              <p:cNvPr id="57" name="TextBox 56"/>
              <p:cNvSpPr txBox="1"/>
              <p:nvPr/>
            </p:nvSpPr>
            <p:spPr>
              <a:xfrm>
                <a:off x="7485479" y="4907628"/>
                <a:ext cx="675631" cy="75648"/>
              </a:xfrm>
              <a:prstGeom prst="rect">
                <a:avLst/>
              </a:prstGeom>
            </p:spPr>
            <p:txBody>
              <a:bodyPr vert="horz"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itchFamily="34" charset="0"/>
                    <a:ea typeface="+mj-ea"/>
                    <a:cs typeface="+mj-cs"/>
                  </a:rPr>
                  <a:t>Recession</a:t>
                </a:r>
              </a:p>
            </p:txBody>
          </p:sp>
        </p:grpSp>
      </p:grpSp>
      <p:sp>
        <p:nvSpPr>
          <p:cNvPr id="58" name="Rectangle 57"/>
          <p:cNvSpPr/>
          <p:nvPr/>
        </p:nvSpPr>
        <p:spPr>
          <a:xfrm>
            <a:off x="1180482" y="2210164"/>
            <a:ext cx="993521" cy="2459957"/>
          </a:xfrm>
          <a:prstGeom prst="rect">
            <a:avLst/>
          </a:prstGeom>
          <a:noFill/>
          <a:ln w="19050" cap="flat" cmpd="sng" algn="ctr">
            <a:solidFill>
              <a:srgbClr val="9BBB59">
                <a:lumMod val="60000"/>
                <a:lumOff val="40000"/>
              </a:srgbClr>
            </a:solidFill>
            <a:prstDash val="sysDot"/>
            <a:tailEnd type="oval"/>
          </a:ln>
          <a:effectLst/>
        </p:spPr>
        <p:txBody>
          <a:bodyPr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700" b="1" i="0" u="none" strike="noStrike" kern="0" cap="none" spc="0" normalizeH="0" baseline="0" noProof="0" dirty="0">
              <a:ln>
                <a:noFill/>
              </a:ln>
              <a:solidFill>
                <a:prstClr val="black"/>
              </a:solidFill>
              <a:effectLst/>
              <a:uLnTx/>
              <a:uFillTx/>
              <a:latin typeface="Calibri"/>
            </a:endParaRPr>
          </a:p>
        </p:txBody>
      </p:sp>
      <p:sp>
        <p:nvSpPr>
          <p:cNvPr id="59" name="Rectangular Callout 58"/>
          <p:cNvSpPr/>
          <p:nvPr/>
        </p:nvSpPr>
        <p:spPr>
          <a:xfrm>
            <a:off x="1091233" y="4738429"/>
            <a:ext cx="1599702" cy="276999"/>
          </a:xfrm>
          <a:prstGeom prst="wedgeRectCallout">
            <a:avLst>
              <a:gd name="adj1" fmla="val -30536"/>
              <a:gd name="adj2" fmla="val 73962"/>
            </a:avLst>
          </a:prstGeom>
          <a:solidFill>
            <a:srgbClr val="4F81BD">
              <a:lumMod val="20000"/>
              <a:lumOff val="80000"/>
            </a:srgbClr>
          </a:solidFill>
          <a:ln w="12700" cap="flat" cmpd="sng" algn="ctr">
            <a:noFill/>
            <a:prstDash val="solid"/>
            <a:tailEnd type="oval"/>
          </a:ln>
          <a:effectLst/>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dirty="0">
                <a:ln>
                  <a:noFill/>
                </a:ln>
                <a:solidFill>
                  <a:prstClr val="black"/>
                </a:solidFill>
                <a:effectLst/>
                <a:uLnTx/>
                <a:uFillTx/>
                <a:latin typeface="Arial Narrow" pitchFamily="34" charset="0"/>
              </a:rPr>
              <a:t>In the early 2000’s developed nations experienced an economic slow down</a:t>
            </a:r>
            <a:endParaRPr kumimoji="0" lang="en-GB" sz="900" b="0" i="0" u="none" strike="noStrike" kern="0" cap="none" spc="0" normalizeH="0" baseline="0" noProof="0" dirty="0">
              <a:ln>
                <a:noFill/>
              </a:ln>
              <a:solidFill>
                <a:prstClr val="black"/>
              </a:solidFill>
              <a:effectLst/>
              <a:uLnTx/>
              <a:uFillTx/>
              <a:latin typeface="Arial Narrow" pitchFamily="34" charset="0"/>
            </a:endParaRPr>
          </a:p>
        </p:txBody>
      </p:sp>
      <p:sp>
        <p:nvSpPr>
          <p:cNvPr id="60" name="Rectangular Callout 59"/>
          <p:cNvSpPr/>
          <p:nvPr/>
        </p:nvSpPr>
        <p:spPr>
          <a:xfrm>
            <a:off x="5708723" y="4739971"/>
            <a:ext cx="1117720" cy="138499"/>
          </a:xfrm>
          <a:prstGeom prst="wedgeRectCallout">
            <a:avLst>
              <a:gd name="adj1" fmla="val 18788"/>
              <a:gd name="adj2" fmla="val 112933"/>
            </a:avLst>
          </a:prstGeom>
          <a:solidFill>
            <a:srgbClr val="4F81BD">
              <a:lumMod val="20000"/>
              <a:lumOff val="80000"/>
            </a:srgbClr>
          </a:solidFill>
          <a:ln w="12700" cap="flat" cmpd="sng" algn="ctr">
            <a:noFill/>
            <a:prstDash val="solid"/>
            <a:tailEnd type="oval"/>
          </a:ln>
          <a:effectLst/>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dirty="0">
                <a:ln>
                  <a:noFill/>
                </a:ln>
                <a:solidFill>
                  <a:prstClr val="black"/>
                </a:solidFill>
                <a:effectLst/>
                <a:uLnTx/>
                <a:uFillTx/>
                <a:latin typeface="Arial Narrow" pitchFamily="34" charset="0"/>
              </a:rPr>
              <a:t>The European recession</a:t>
            </a:r>
            <a:endParaRPr kumimoji="0" lang="en-GB" sz="900" b="0" i="0" u="none" strike="noStrike" kern="0" cap="none" spc="0" normalizeH="0" baseline="0" noProof="0" dirty="0">
              <a:ln>
                <a:noFill/>
              </a:ln>
              <a:solidFill>
                <a:prstClr val="black"/>
              </a:solidFill>
              <a:effectLst/>
              <a:uLnTx/>
              <a:uFillTx/>
              <a:latin typeface="Arial Narrow" pitchFamily="34" charset="0"/>
            </a:endParaRPr>
          </a:p>
        </p:txBody>
      </p:sp>
      <p:sp>
        <p:nvSpPr>
          <p:cNvPr id="61" name="Rectangle 60"/>
          <p:cNvSpPr/>
          <p:nvPr/>
        </p:nvSpPr>
        <p:spPr>
          <a:xfrm>
            <a:off x="6059825" y="2209154"/>
            <a:ext cx="352040" cy="2424113"/>
          </a:xfrm>
          <a:prstGeom prst="rect">
            <a:avLst/>
          </a:prstGeom>
          <a:noFill/>
          <a:ln w="19050" cap="flat" cmpd="sng" algn="ctr">
            <a:solidFill>
              <a:srgbClr val="9BBB59">
                <a:lumMod val="60000"/>
                <a:lumOff val="40000"/>
              </a:srgbClr>
            </a:solidFill>
            <a:prstDash val="sysDot"/>
            <a:tailEnd type="oval"/>
          </a:ln>
          <a:effectLst/>
        </p:spPr>
        <p:txBody>
          <a:bodyPr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700" b="1" i="0" u="none" strike="noStrike" kern="0" cap="none" spc="0" normalizeH="0" baseline="0" noProof="0" dirty="0">
              <a:ln>
                <a:noFill/>
              </a:ln>
              <a:solidFill>
                <a:prstClr val="black"/>
              </a:solidFill>
              <a:effectLst/>
              <a:uLnTx/>
              <a:uFillTx/>
              <a:latin typeface="Calibri"/>
            </a:endParaRPr>
          </a:p>
        </p:txBody>
      </p:sp>
      <p:grpSp>
        <p:nvGrpSpPr>
          <p:cNvPr id="62" name="Group 61"/>
          <p:cNvGrpSpPr/>
          <p:nvPr/>
        </p:nvGrpSpPr>
        <p:grpSpPr>
          <a:xfrm>
            <a:off x="3739349" y="6039291"/>
            <a:ext cx="5259454" cy="663977"/>
            <a:chOff x="1528283" y="4421207"/>
            <a:chExt cx="6068053" cy="663977"/>
          </a:xfrm>
        </p:grpSpPr>
        <p:grpSp>
          <p:nvGrpSpPr>
            <p:cNvPr id="63" name="Group 62"/>
            <p:cNvGrpSpPr/>
            <p:nvPr/>
          </p:nvGrpSpPr>
          <p:grpSpPr>
            <a:xfrm>
              <a:off x="1528283" y="4421207"/>
              <a:ext cx="987916" cy="663977"/>
              <a:chOff x="1528283" y="4421207"/>
              <a:chExt cx="987916" cy="663977"/>
            </a:xfrm>
          </p:grpSpPr>
          <p:grpSp>
            <p:nvGrpSpPr>
              <p:cNvPr id="82" name="Group 81"/>
              <p:cNvGrpSpPr/>
              <p:nvPr/>
            </p:nvGrpSpPr>
            <p:grpSpPr>
              <a:xfrm>
                <a:off x="1717162" y="4421207"/>
                <a:ext cx="653610" cy="195814"/>
                <a:chOff x="1691962" y="4421207"/>
                <a:chExt cx="653610" cy="195814"/>
              </a:xfrm>
            </p:grpSpPr>
            <p:sp>
              <p:nvSpPr>
                <p:cNvPr id="84" name="Rectangle 83"/>
                <p:cNvSpPr/>
                <p:nvPr/>
              </p:nvSpPr>
              <p:spPr>
                <a:xfrm>
                  <a:off x="1691962" y="4421207"/>
                  <a:ext cx="221545" cy="195814"/>
                </a:xfrm>
                <a:prstGeom prst="rect">
                  <a:avLst/>
                </a:prstGeom>
                <a:solidFill>
                  <a:srgbClr val="4F81BD">
                    <a:lumMod val="75000"/>
                  </a:srgbClr>
                </a:solidFill>
                <a:ln w="12700" cap="flat" cmpd="sng" algn="ctr">
                  <a:noFill/>
                  <a:prstDash val="solid"/>
                  <a:tailEnd type="oval"/>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ndParaRPr>
                </a:p>
              </p:txBody>
            </p:sp>
            <p:sp>
              <p:nvSpPr>
                <p:cNvPr id="85" name="Rectangle 84"/>
                <p:cNvSpPr/>
                <p:nvPr/>
              </p:nvSpPr>
              <p:spPr>
                <a:xfrm>
                  <a:off x="2124029" y="4421207"/>
                  <a:ext cx="221543" cy="195814"/>
                </a:xfrm>
                <a:prstGeom prst="rect">
                  <a:avLst/>
                </a:prstGeom>
                <a:solidFill>
                  <a:srgbClr val="C0504D"/>
                </a:solidFill>
                <a:ln w="12700" cap="flat" cmpd="sng" algn="ctr">
                  <a:noFill/>
                  <a:prstDash val="solid"/>
                  <a:tailEnd type="oval"/>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ndParaRPr>
                </a:p>
              </p:txBody>
            </p:sp>
          </p:grpSp>
          <p:sp>
            <p:nvSpPr>
              <p:cNvPr id="83" name="TextBox 82"/>
              <p:cNvSpPr txBox="1"/>
              <p:nvPr/>
            </p:nvSpPr>
            <p:spPr>
              <a:xfrm>
                <a:off x="1528283" y="4725144"/>
                <a:ext cx="987916" cy="360040"/>
              </a:xfrm>
              <a:prstGeom prst="rect">
                <a:avLst/>
              </a:prstGeom>
            </p:spPr>
            <p:txBody>
              <a:bodyPr vert="horz" wrap="square" lIns="0" tIns="0" rIns="0" bIns="0" rtlCol="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ea typeface="+mj-ea"/>
                    <a:cs typeface="+mj-cs"/>
                  </a:rPr>
                  <a:t>Standard</a:t>
                </a:r>
              </a:p>
            </p:txBody>
          </p:sp>
        </p:grpSp>
        <p:grpSp>
          <p:nvGrpSpPr>
            <p:cNvPr id="64" name="Group 63"/>
            <p:cNvGrpSpPr/>
            <p:nvPr/>
          </p:nvGrpSpPr>
          <p:grpSpPr>
            <a:xfrm>
              <a:off x="2817284" y="4421207"/>
              <a:ext cx="1076884" cy="663977"/>
              <a:chOff x="2817284" y="4421207"/>
              <a:chExt cx="1076884" cy="663977"/>
            </a:xfrm>
          </p:grpSpPr>
          <p:grpSp>
            <p:nvGrpSpPr>
              <p:cNvPr id="78" name="Group 77"/>
              <p:cNvGrpSpPr/>
              <p:nvPr/>
            </p:nvGrpSpPr>
            <p:grpSpPr>
              <a:xfrm>
                <a:off x="3050648" y="4421207"/>
                <a:ext cx="653599" cy="195814"/>
                <a:chOff x="3025448" y="4421207"/>
                <a:chExt cx="653599" cy="195814"/>
              </a:xfrm>
            </p:grpSpPr>
            <p:sp>
              <p:nvSpPr>
                <p:cNvPr id="80" name="Rectangle 79"/>
                <p:cNvSpPr/>
                <p:nvPr/>
              </p:nvSpPr>
              <p:spPr>
                <a:xfrm>
                  <a:off x="3025448" y="4421207"/>
                  <a:ext cx="221546" cy="195814"/>
                </a:xfrm>
                <a:prstGeom prst="rect">
                  <a:avLst/>
                </a:prstGeom>
                <a:solidFill>
                  <a:srgbClr val="4F81BD">
                    <a:lumMod val="60000"/>
                    <a:lumOff val="40000"/>
                  </a:srgbClr>
                </a:solidFill>
                <a:ln w="12700" cap="flat" cmpd="sng" algn="ctr">
                  <a:noFill/>
                  <a:prstDash val="solid"/>
                  <a:tailEnd type="oval"/>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ndParaRPr>
                </a:p>
              </p:txBody>
            </p:sp>
            <p:sp>
              <p:nvSpPr>
                <p:cNvPr id="81" name="Rectangle 80"/>
                <p:cNvSpPr/>
                <p:nvPr/>
              </p:nvSpPr>
              <p:spPr>
                <a:xfrm>
                  <a:off x="3457501" y="4421207"/>
                  <a:ext cx="221546" cy="195814"/>
                </a:xfrm>
                <a:prstGeom prst="rect">
                  <a:avLst/>
                </a:prstGeom>
                <a:solidFill>
                  <a:srgbClr val="C0504D">
                    <a:lumMod val="60000"/>
                    <a:lumOff val="40000"/>
                  </a:srgbClr>
                </a:solidFill>
                <a:ln w="12700" cap="flat" cmpd="sng" algn="ctr">
                  <a:noFill/>
                  <a:prstDash val="solid"/>
                  <a:tailEnd type="oval"/>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ndParaRPr>
                </a:p>
              </p:txBody>
            </p:sp>
          </p:grpSp>
          <p:sp>
            <p:nvSpPr>
              <p:cNvPr id="79" name="TextBox 78"/>
              <p:cNvSpPr txBox="1"/>
              <p:nvPr/>
            </p:nvSpPr>
            <p:spPr>
              <a:xfrm>
                <a:off x="2817284" y="4725144"/>
                <a:ext cx="1076884" cy="360040"/>
              </a:xfrm>
              <a:prstGeom prst="rect">
                <a:avLst/>
              </a:prstGeom>
            </p:spPr>
            <p:txBody>
              <a:bodyPr vert="horz" wrap="square" lIns="0" tIns="0" rIns="0" bIns="0" rtlCol="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ea typeface="+mj-ea"/>
                    <a:cs typeface="+mj-cs"/>
                  </a:rPr>
                  <a:t>Follow-on</a:t>
                </a:r>
              </a:p>
            </p:txBody>
          </p:sp>
        </p:grpSp>
        <p:grpSp>
          <p:nvGrpSpPr>
            <p:cNvPr id="65" name="Group 64"/>
            <p:cNvGrpSpPr/>
            <p:nvPr/>
          </p:nvGrpSpPr>
          <p:grpSpPr>
            <a:xfrm>
              <a:off x="4250198" y="4421207"/>
              <a:ext cx="987916" cy="663977"/>
              <a:chOff x="4250198" y="4421207"/>
              <a:chExt cx="987916" cy="663977"/>
            </a:xfrm>
          </p:grpSpPr>
          <p:grpSp>
            <p:nvGrpSpPr>
              <p:cNvPr id="74" name="Group 73"/>
              <p:cNvGrpSpPr/>
              <p:nvPr/>
            </p:nvGrpSpPr>
            <p:grpSpPr>
              <a:xfrm>
                <a:off x="4400513" y="4421207"/>
                <a:ext cx="664800" cy="195814"/>
                <a:chOff x="4375313" y="4421207"/>
                <a:chExt cx="664800" cy="195814"/>
              </a:xfrm>
            </p:grpSpPr>
            <p:sp>
              <p:nvSpPr>
                <p:cNvPr id="76" name="Rectangle 75"/>
                <p:cNvSpPr/>
                <p:nvPr/>
              </p:nvSpPr>
              <p:spPr>
                <a:xfrm>
                  <a:off x="4375313" y="4421207"/>
                  <a:ext cx="221546" cy="195814"/>
                </a:xfrm>
                <a:prstGeom prst="rect">
                  <a:avLst/>
                </a:prstGeom>
                <a:solidFill>
                  <a:srgbClr val="4F81BD">
                    <a:lumMod val="40000"/>
                    <a:lumOff val="60000"/>
                  </a:srgbClr>
                </a:solidFill>
                <a:ln w="12700" cap="flat" cmpd="sng" algn="ctr">
                  <a:noFill/>
                  <a:prstDash val="solid"/>
                  <a:tailEnd type="oval"/>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ndParaRPr>
                </a:p>
              </p:txBody>
            </p:sp>
            <p:sp>
              <p:nvSpPr>
                <p:cNvPr id="77" name="Rectangle 76"/>
                <p:cNvSpPr/>
                <p:nvPr/>
              </p:nvSpPr>
              <p:spPr>
                <a:xfrm>
                  <a:off x="4818568" y="4421207"/>
                  <a:ext cx="221545" cy="195814"/>
                </a:xfrm>
                <a:prstGeom prst="rect">
                  <a:avLst/>
                </a:prstGeom>
                <a:solidFill>
                  <a:srgbClr val="C0504D">
                    <a:lumMod val="40000"/>
                    <a:lumOff val="60000"/>
                  </a:srgbClr>
                </a:solidFill>
                <a:ln w="12700" cap="flat" cmpd="sng" algn="ctr">
                  <a:noFill/>
                  <a:prstDash val="solid"/>
                  <a:tailEnd type="oval"/>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ndParaRPr>
                </a:p>
              </p:txBody>
            </p:sp>
          </p:grpSp>
          <p:sp>
            <p:nvSpPr>
              <p:cNvPr id="75" name="TextBox 74"/>
              <p:cNvSpPr txBox="1"/>
              <p:nvPr/>
            </p:nvSpPr>
            <p:spPr>
              <a:xfrm>
                <a:off x="4250198" y="4725144"/>
                <a:ext cx="987916" cy="360040"/>
              </a:xfrm>
              <a:prstGeom prst="rect">
                <a:avLst/>
              </a:prstGeom>
            </p:spPr>
            <p:txBody>
              <a:bodyPr vert="horz" wrap="square" lIns="0" tIns="0" rIns="0" bIns="0" rtlCol="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ea typeface="+mj-ea"/>
                    <a:cs typeface="+mj-cs"/>
                  </a:rPr>
                  <a:t>Toddler</a:t>
                </a:r>
              </a:p>
            </p:txBody>
          </p:sp>
        </p:grpSp>
        <p:grpSp>
          <p:nvGrpSpPr>
            <p:cNvPr id="66" name="Group 65"/>
            <p:cNvGrpSpPr/>
            <p:nvPr/>
          </p:nvGrpSpPr>
          <p:grpSpPr>
            <a:xfrm>
              <a:off x="5495243" y="4421207"/>
              <a:ext cx="987916" cy="663977"/>
              <a:chOff x="5495243" y="4421207"/>
              <a:chExt cx="987916" cy="663977"/>
            </a:xfrm>
          </p:grpSpPr>
          <p:grpSp>
            <p:nvGrpSpPr>
              <p:cNvPr id="70" name="Group 69"/>
              <p:cNvGrpSpPr/>
              <p:nvPr/>
            </p:nvGrpSpPr>
            <p:grpSpPr>
              <a:xfrm>
                <a:off x="5662144" y="4421207"/>
                <a:ext cx="653603" cy="195814"/>
                <a:chOff x="5636944" y="4421207"/>
                <a:chExt cx="653603" cy="195814"/>
              </a:xfrm>
            </p:grpSpPr>
            <p:sp>
              <p:nvSpPr>
                <p:cNvPr id="72" name="Rectangle 71"/>
                <p:cNvSpPr/>
                <p:nvPr/>
              </p:nvSpPr>
              <p:spPr>
                <a:xfrm>
                  <a:off x="5636944" y="4421207"/>
                  <a:ext cx="221545" cy="195814"/>
                </a:xfrm>
                <a:prstGeom prst="rect">
                  <a:avLst/>
                </a:prstGeom>
                <a:solidFill>
                  <a:srgbClr val="4F81BD">
                    <a:lumMod val="20000"/>
                    <a:lumOff val="80000"/>
                  </a:srgbClr>
                </a:solidFill>
                <a:ln w="12700" cap="flat" cmpd="sng" algn="ctr">
                  <a:noFill/>
                  <a:prstDash val="solid"/>
                  <a:tailEnd type="oval"/>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ndParaRPr>
                </a:p>
              </p:txBody>
            </p:sp>
            <p:sp>
              <p:nvSpPr>
                <p:cNvPr id="73" name="Rectangle 72"/>
                <p:cNvSpPr/>
                <p:nvPr/>
              </p:nvSpPr>
              <p:spPr>
                <a:xfrm>
                  <a:off x="6069001" y="4421207"/>
                  <a:ext cx="221546" cy="195814"/>
                </a:xfrm>
                <a:prstGeom prst="rect">
                  <a:avLst/>
                </a:prstGeom>
                <a:solidFill>
                  <a:srgbClr val="C0504D">
                    <a:lumMod val="20000"/>
                    <a:lumOff val="80000"/>
                  </a:srgbClr>
                </a:solidFill>
                <a:ln w="12700" cap="flat" cmpd="sng" algn="ctr">
                  <a:noFill/>
                  <a:prstDash val="solid"/>
                  <a:tailEnd type="oval"/>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ndParaRPr>
                </a:p>
              </p:txBody>
            </p:sp>
          </p:grpSp>
          <p:sp>
            <p:nvSpPr>
              <p:cNvPr id="71" name="TextBox 70"/>
              <p:cNvSpPr txBox="1"/>
              <p:nvPr/>
            </p:nvSpPr>
            <p:spPr>
              <a:xfrm>
                <a:off x="5495243" y="4725144"/>
                <a:ext cx="987916" cy="360040"/>
              </a:xfrm>
              <a:prstGeom prst="rect">
                <a:avLst/>
              </a:prstGeom>
            </p:spPr>
            <p:txBody>
              <a:bodyPr vert="horz" wrap="square" lIns="0" tIns="0" rIns="0" bIns="0" rtlCol="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ea typeface="+mj-ea"/>
                    <a:cs typeface="+mj-cs"/>
                  </a:rPr>
                  <a:t>Special</a:t>
                </a:r>
              </a:p>
            </p:txBody>
          </p:sp>
        </p:grpSp>
        <p:grpSp>
          <p:nvGrpSpPr>
            <p:cNvPr id="67" name="Group 66"/>
            <p:cNvGrpSpPr/>
            <p:nvPr/>
          </p:nvGrpSpPr>
          <p:grpSpPr>
            <a:xfrm>
              <a:off x="6608420" y="4422254"/>
              <a:ext cx="987916" cy="662930"/>
              <a:chOff x="6608420" y="4422254"/>
              <a:chExt cx="987916" cy="662930"/>
            </a:xfrm>
          </p:grpSpPr>
          <p:sp>
            <p:nvSpPr>
              <p:cNvPr id="68" name="Elipse 30"/>
              <p:cNvSpPr/>
              <p:nvPr/>
            </p:nvSpPr>
            <p:spPr>
              <a:xfrm>
                <a:off x="6958378" y="4422254"/>
                <a:ext cx="288000" cy="246888"/>
              </a:xfrm>
              <a:prstGeom prst="ellipse">
                <a:avLst/>
              </a:prstGeom>
              <a:solidFill>
                <a:srgbClr val="F79646"/>
              </a:solidFill>
              <a:ln w="12700" cap="flat" cmpd="sng" algn="ctr">
                <a:solidFill>
                  <a:srgbClr val="F79646"/>
                </a:solidFill>
                <a:prstDash val="solid"/>
                <a:tailEnd type="oval"/>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600" b="0" i="0" u="none" strike="noStrike" kern="0" cap="none" spc="0" normalizeH="0" baseline="0" noProof="0" dirty="0">
                    <a:ln>
                      <a:noFill/>
                    </a:ln>
                    <a:solidFill>
                      <a:srgbClr val="FFFFFF"/>
                    </a:solidFill>
                    <a:effectLst/>
                    <a:uLnTx/>
                    <a:uFillTx/>
                    <a:latin typeface="Calibri"/>
                  </a:rPr>
                  <a:t> </a:t>
                </a:r>
                <a:endParaRPr kumimoji="0" lang="en-GB" sz="600" b="0" i="0" u="none" strike="noStrike" kern="0" cap="none" spc="0" normalizeH="0" baseline="0" noProof="0" dirty="0">
                  <a:ln>
                    <a:noFill/>
                  </a:ln>
                  <a:solidFill>
                    <a:srgbClr val="FFFFFF"/>
                  </a:solidFill>
                  <a:effectLst/>
                  <a:uLnTx/>
                  <a:uFillTx/>
                  <a:latin typeface="Calibri"/>
                </a:endParaRPr>
              </a:p>
            </p:txBody>
          </p:sp>
          <p:sp>
            <p:nvSpPr>
              <p:cNvPr id="69" name="TextBox 68"/>
              <p:cNvSpPr txBox="1"/>
              <p:nvPr/>
            </p:nvSpPr>
            <p:spPr>
              <a:xfrm>
                <a:off x="6608420" y="4725144"/>
                <a:ext cx="987916" cy="360040"/>
              </a:xfrm>
              <a:prstGeom prst="rect">
                <a:avLst/>
              </a:prstGeom>
            </p:spPr>
            <p:txBody>
              <a:bodyPr vert="horz" wrap="square" lIns="0" tIns="0" rIns="0" bIns="0" rtlCol="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ea typeface="+mj-ea"/>
                    <a:cs typeface="+mj-cs"/>
                  </a:rPr>
                  <a:t>Yr-on-Yr growth</a:t>
                </a:r>
              </a:p>
            </p:txBody>
          </p:sp>
        </p:grpSp>
      </p:grpSp>
      <p:sp>
        <p:nvSpPr>
          <p:cNvPr id="86" name="Content Placeholder 2"/>
          <p:cNvSpPr txBox="1">
            <a:spLocks/>
          </p:cNvSpPr>
          <p:nvPr/>
        </p:nvSpPr>
        <p:spPr>
          <a:xfrm>
            <a:off x="539552" y="1186086"/>
            <a:ext cx="8280920" cy="652239"/>
          </a:xfrm>
          <a:prstGeom prst="rect">
            <a:avLst/>
          </a:prstGeom>
          <a:solidFill>
            <a:sysClr val="window" lastClr="FFFFFF">
              <a:lumMod val="95000"/>
            </a:sysClr>
          </a:solidFill>
        </p:spPr>
        <p:txBody>
          <a:bodyPr/>
          <a:lstStyle>
            <a:lvl1pPr marL="91440" marR="0" indent="-109728" algn="l" defTabSz="914400" rtl="0" eaLnBrk="1" fontAlgn="auto" latinLnBrk="0" hangingPunct="1">
              <a:lnSpc>
                <a:spcPts val="1600"/>
              </a:lnSpc>
              <a:spcBef>
                <a:spcPts val="150"/>
              </a:spcBef>
              <a:spcAft>
                <a:spcPts val="150"/>
              </a:spcAft>
              <a:buClr>
                <a:srgbClr val="77787B"/>
              </a:buClr>
              <a:buSzPct val="100000"/>
              <a:buFont typeface="Wingdings" pitchFamily="2" charset="2"/>
              <a:buChar char="§"/>
              <a:tabLst/>
              <a:defRPr sz="1300" kern="0" baseline="0">
                <a:solidFill>
                  <a:schemeClr val="tx1"/>
                </a:solidFill>
                <a:latin typeface="Arial" pitchFamily="34" charset="0"/>
                <a:ea typeface="+mn-ea"/>
                <a:cs typeface="Arial" pitchFamily="34" charset="0"/>
              </a:defRPr>
            </a:lvl1pPr>
            <a:lvl2pPr marL="274320" marR="0" indent="-109728" algn="l" defTabSz="914400" rtl="0" eaLnBrk="1" fontAlgn="auto" latinLnBrk="0" hangingPunct="1">
              <a:lnSpc>
                <a:spcPts val="1600"/>
              </a:lnSpc>
              <a:spcBef>
                <a:spcPts val="150"/>
              </a:spcBef>
              <a:spcAft>
                <a:spcPts val="150"/>
              </a:spcAft>
              <a:buClr>
                <a:srgbClr val="77787B"/>
              </a:buClr>
              <a:buSzPct val="100000"/>
              <a:buFont typeface="Wingdings" pitchFamily="2" charset="2"/>
              <a:buChar char="§"/>
              <a:tabLst/>
              <a:defRPr sz="1300" kern="0">
                <a:solidFill>
                  <a:schemeClr val="tx1"/>
                </a:solidFill>
                <a:latin typeface="Arial" pitchFamily="34" charset="0"/>
                <a:ea typeface="+mn-ea"/>
                <a:cs typeface="Arial" pitchFamily="34" charset="0"/>
              </a:defRPr>
            </a:lvl2pPr>
            <a:lvl3pPr marL="457200" marR="0" indent="-109728" algn="l" defTabSz="914400" rtl="0" eaLnBrk="1" fontAlgn="auto" latinLnBrk="0" hangingPunct="1">
              <a:lnSpc>
                <a:spcPts val="1600"/>
              </a:lnSpc>
              <a:spcBef>
                <a:spcPts val="150"/>
              </a:spcBef>
              <a:spcAft>
                <a:spcPts val="150"/>
              </a:spcAft>
              <a:buClr>
                <a:srgbClr val="77787B"/>
              </a:buClr>
              <a:buSzPct val="100000"/>
              <a:buFont typeface="Wingdings" pitchFamily="2" charset="2"/>
              <a:buChar char="§"/>
              <a:tabLst/>
              <a:defRPr sz="1300" kern="0">
                <a:solidFill>
                  <a:schemeClr val="tx1"/>
                </a:solidFill>
                <a:latin typeface="Arial" pitchFamily="34" charset="0"/>
                <a:ea typeface="+mn-ea"/>
                <a:cs typeface="Arial" pitchFamily="34" charset="0"/>
              </a:defRPr>
            </a:lvl3pPr>
            <a:lvl4pPr marL="640080" marR="0" indent="-109728" algn="l" defTabSz="914400" rtl="0" eaLnBrk="1" fontAlgn="auto" latinLnBrk="0" hangingPunct="1">
              <a:lnSpc>
                <a:spcPts val="1600"/>
              </a:lnSpc>
              <a:spcBef>
                <a:spcPts val="150"/>
              </a:spcBef>
              <a:spcAft>
                <a:spcPts val="150"/>
              </a:spcAft>
              <a:buClr>
                <a:srgbClr val="77787B"/>
              </a:buClr>
              <a:buSzPct val="100000"/>
              <a:buFont typeface="Wingdings" pitchFamily="2" charset="2"/>
              <a:buChar char="§"/>
              <a:tabLst/>
              <a:defRPr sz="1300" kern="0">
                <a:solidFill>
                  <a:schemeClr val="tx1"/>
                </a:solidFill>
                <a:latin typeface="Arial" pitchFamily="34" charset="0"/>
                <a:ea typeface="+mn-ea"/>
                <a:cs typeface="Arial" pitchFamily="34" charset="0"/>
              </a:defRPr>
            </a:lvl4pPr>
            <a:lvl5pPr marL="822960" marR="0" indent="-109728" algn="l" defTabSz="914400" rtl="0" eaLnBrk="1" fontAlgn="auto" latinLnBrk="0" hangingPunct="1">
              <a:lnSpc>
                <a:spcPts val="1600"/>
              </a:lnSpc>
              <a:spcBef>
                <a:spcPts val="150"/>
              </a:spcBef>
              <a:spcAft>
                <a:spcPts val="150"/>
              </a:spcAft>
              <a:buClr>
                <a:srgbClr val="77787B"/>
              </a:buClr>
              <a:buSzPct val="100000"/>
              <a:buFont typeface="Wingdings" pitchFamily="2" charset="2"/>
              <a:buChar char="§"/>
              <a:tabLst/>
              <a:defRPr sz="1300" ker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marR="0" lvl="0" indent="-109728" algn="l" defTabSz="914400" rtl="0" eaLnBrk="1" fontAlgn="auto" latinLnBrk="0" hangingPunct="1">
              <a:lnSpc>
                <a:spcPct val="100000"/>
              </a:lnSpc>
              <a:spcBef>
                <a:spcPts val="150"/>
              </a:spcBef>
              <a:spcAft>
                <a:spcPts val="600"/>
              </a:spcAft>
              <a:buClr>
                <a:srgbClr val="77787B"/>
              </a:buClr>
              <a:buSzPct val="100000"/>
              <a:buFont typeface="Wingdings" pitchFamily="2" charset="2"/>
              <a:buChar char="§"/>
              <a:tabLst/>
              <a:defRPr/>
            </a:pPr>
            <a:r>
              <a:rPr lang="pt-BR" sz="1600" b="1" i="1" dirty="0">
                <a:solidFill>
                  <a:prstClr val="black"/>
                </a:solidFill>
                <a:latin typeface="Calibri"/>
                <a:cs typeface="Calibri" panose="020F0502020204030204" pitchFamily="34" charset="0"/>
              </a:rPr>
              <a:t>Em</a:t>
            </a:r>
            <a:r>
              <a:rPr kumimoji="0" lang="pt-BR" sz="1600" b="1" i="1" u="none" strike="noStrike" kern="0" cap="none" spc="0" normalizeH="0" baseline="0" noProof="0" dirty="0">
                <a:ln>
                  <a:noFill/>
                </a:ln>
                <a:solidFill>
                  <a:prstClr val="black"/>
                </a:solidFill>
                <a:effectLst/>
                <a:uLnTx/>
                <a:uFillTx/>
                <a:latin typeface="Calibri"/>
                <a:cs typeface="Calibri" panose="020F0502020204030204" pitchFamily="34" charset="0"/>
              </a:rPr>
              <a:t> 2014, </a:t>
            </a:r>
            <a:r>
              <a:rPr lang="pt-BR" sz="1600" b="1" i="1" dirty="0">
                <a:solidFill>
                  <a:prstClr val="black"/>
                </a:solidFill>
                <a:latin typeface="Calibri"/>
                <a:cs typeface="Calibri" panose="020F0502020204030204" pitchFamily="34" charset="0"/>
              </a:rPr>
              <a:t>as vendas globais de fórmulas para bebês foram de cerca de </a:t>
            </a:r>
            <a:r>
              <a:rPr kumimoji="0" lang="pt-BR" sz="1600" b="1" i="1" u="none" strike="noStrike" kern="0" cap="none" spc="0" normalizeH="0" baseline="0" noProof="0" dirty="0">
                <a:ln>
                  <a:noFill/>
                </a:ln>
                <a:solidFill>
                  <a:prstClr val="black"/>
                </a:solidFill>
                <a:effectLst/>
                <a:uLnTx/>
                <a:uFillTx/>
                <a:latin typeface="Calibri"/>
                <a:cs typeface="Calibri" panose="020F0502020204030204" pitchFamily="34" charset="0"/>
              </a:rPr>
              <a:t>US$ 44.8 bilhões </a:t>
            </a:r>
          </a:p>
          <a:p>
            <a:pPr marL="91440" marR="0" lvl="0" indent="-109728" algn="l" defTabSz="914400" rtl="0" eaLnBrk="1" fontAlgn="auto" latinLnBrk="0" hangingPunct="1">
              <a:lnSpc>
                <a:spcPts val="1600"/>
              </a:lnSpc>
              <a:spcBef>
                <a:spcPts val="150"/>
              </a:spcBef>
              <a:spcAft>
                <a:spcPts val="1800"/>
              </a:spcAft>
              <a:buClr>
                <a:srgbClr val="77787B"/>
              </a:buClr>
              <a:buSzPct val="100000"/>
              <a:buFont typeface="Wingdings" pitchFamily="2" charset="2"/>
              <a:buChar char="§"/>
              <a:tabLst/>
              <a:defRPr/>
            </a:pPr>
            <a:r>
              <a:rPr kumimoji="0" lang="pt-BR" sz="1600" b="1" i="1" u="none" strike="noStrike" kern="0" cap="none" spc="0" normalizeH="0" baseline="0" noProof="0" dirty="0">
                <a:ln>
                  <a:noFill/>
                </a:ln>
                <a:solidFill>
                  <a:prstClr val="black"/>
                </a:solidFill>
                <a:effectLst/>
                <a:uLnTx/>
                <a:uFillTx/>
                <a:latin typeface="Calibri"/>
                <a:cs typeface="Calibri" panose="020F0502020204030204" pitchFamily="34" charset="0"/>
              </a:rPr>
              <a:t>Em 2019, seu valor de mercado deve alcançar US$ 70.6 bilhões</a:t>
            </a:r>
          </a:p>
        </p:txBody>
      </p:sp>
      <p:pic>
        <p:nvPicPr>
          <p:cNvPr id="87" name="Picture 2" descr="Nenhum texto alternativo automÃ¡tico disponÃ­ve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Número de Slide 2"/>
          <p:cNvSpPr>
            <a:spLocks noGrp="1"/>
          </p:cNvSpPr>
          <p:nvPr>
            <p:ph type="sldNum" sz="quarter" idx="12"/>
          </p:nvPr>
        </p:nvSpPr>
        <p:spPr/>
        <p:txBody>
          <a:bodyPr/>
          <a:lstStyle/>
          <a:p>
            <a:pPr>
              <a:defRPr/>
            </a:pPr>
            <a:fld id="{584295B2-F152-4C48-BDCE-06FC4A12A368}" type="slidenum">
              <a:rPr lang="pt-BR" altLang="pt-BR" smtClean="0"/>
              <a:pPr>
                <a:defRPr/>
              </a:pPr>
              <a:t>22</a:t>
            </a:fld>
            <a:endParaRPr lang="pt-BR" altLang="pt-BR"/>
          </a:p>
        </p:txBody>
      </p:sp>
    </p:spTree>
    <p:extLst>
      <p:ext uri="{BB962C8B-B14F-4D97-AF65-F5344CB8AC3E}">
        <p14:creationId xmlns:p14="http://schemas.microsoft.com/office/powerpoint/2010/main" val="16633573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9114"/>
          </a:xfrm>
        </p:spPr>
        <p:txBody>
          <a:bodyPr>
            <a:normAutofit/>
          </a:bodyPr>
          <a:lstStyle/>
          <a:p>
            <a:r>
              <a:rPr lang="en-US" sz="2400" dirty="0" err="1" smtClean="0"/>
              <a:t>Enquanto</a:t>
            </a:r>
            <a:r>
              <a:rPr lang="en-US" sz="2400" dirty="0" smtClean="0"/>
              <a:t> </a:t>
            </a:r>
            <a:r>
              <a:rPr lang="en-US" sz="2400" dirty="0" err="1" smtClean="0"/>
              <a:t>isso</a:t>
            </a:r>
            <a:r>
              <a:rPr lang="en-US" sz="2400" dirty="0" smtClean="0"/>
              <a:t>, </a:t>
            </a:r>
            <a:r>
              <a:rPr lang="en-US" sz="2400" dirty="0" err="1" smtClean="0"/>
              <a:t>num</a:t>
            </a:r>
            <a:r>
              <a:rPr lang="en-US" sz="2400" dirty="0" smtClean="0"/>
              <a:t> </a:t>
            </a:r>
            <a:r>
              <a:rPr lang="en-US" sz="2400" dirty="0" err="1" smtClean="0"/>
              <a:t>grupo</a:t>
            </a:r>
            <a:r>
              <a:rPr lang="en-US" sz="2400" dirty="0" smtClean="0"/>
              <a:t> de </a:t>
            </a:r>
            <a:r>
              <a:rPr lang="en-US" sz="2400" dirty="0" err="1" smtClean="0"/>
              <a:t>mães</a:t>
            </a:r>
            <a:r>
              <a:rPr lang="is-I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584295B2-F152-4C48-BDCE-06FC4A12A368}" type="slidenum">
              <a:rPr lang="pt-BR" altLang="pt-BR" smtClean="0"/>
              <a:pPr>
                <a:defRPr/>
              </a:pPr>
              <a:t>23</a:t>
            </a:fld>
            <a:endParaRPr lang="pt-BR" altLang="pt-BR"/>
          </a:p>
        </p:txBody>
      </p:sp>
      <p:pic>
        <p:nvPicPr>
          <p:cNvPr id="5" name="Picture 4" descr="Screen Shot 2018-06-25 at 12.20.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130" y="1063313"/>
            <a:ext cx="6596516" cy="5521089"/>
          </a:xfrm>
          <a:prstGeom prst="rect">
            <a:avLst/>
          </a:prstGeom>
        </p:spPr>
      </p:pic>
      <p:pic>
        <p:nvPicPr>
          <p:cNvPr id="6" name="Picture 5" descr="Screen Shot 2018-06-25 at 12.20.10 PM.png"/>
          <p:cNvPicPr>
            <a:picLocks noChangeAspect="1"/>
          </p:cNvPicPr>
          <p:nvPr/>
        </p:nvPicPr>
        <p:blipFill rotWithShape="1">
          <a:blip r:embed="rId2">
            <a:extLst>
              <a:ext uri="{28A0092B-C50C-407E-A947-70E740481C1C}">
                <a14:useLocalDpi xmlns:a14="http://schemas.microsoft.com/office/drawing/2010/main" val="0"/>
              </a:ext>
            </a:extLst>
          </a:blip>
          <a:srcRect l="34564" t="28885" r="2981" b="58492"/>
          <a:stretch/>
        </p:blipFill>
        <p:spPr>
          <a:xfrm>
            <a:off x="2676974" y="4740603"/>
            <a:ext cx="6198128" cy="1048545"/>
          </a:xfrm>
          <a:prstGeom prst="rect">
            <a:avLst/>
          </a:prstGeom>
          <a:ln w="38100" cmpd="sng">
            <a:solidFill>
              <a:schemeClr val="tx1"/>
            </a:solidFill>
          </a:ln>
        </p:spPr>
      </p:pic>
      <p:pic>
        <p:nvPicPr>
          <p:cNvPr id="7"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urved Connector 9"/>
          <p:cNvCxnSpPr/>
          <p:nvPr/>
        </p:nvCxnSpPr>
        <p:spPr>
          <a:xfrm rot="16200000" flipH="1">
            <a:off x="6954798" y="3544423"/>
            <a:ext cx="1565432" cy="679246"/>
          </a:xfrm>
          <a:prstGeom prst="curvedConnector3">
            <a:avLst>
              <a:gd name="adj1" fmla="val 26415"/>
            </a:avLst>
          </a:prstGeom>
          <a:ln w="28575" cmpd="sng">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00342" y="3012721"/>
            <a:ext cx="3159978" cy="0"/>
          </a:xfrm>
          <a:prstGeom prst="line">
            <a:avLst/>
          </a:prstGeom>
          <a:ln w="28575" cmpd="sng">
            <a:solidFill>
              <a:srgbClr val="203864"/>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573432" y="3189939"/>
            <a:ext cx="3691563" cy="0"/>
          </a:xfrm>
          <a:prstGeom prst="line">
            <a:avLst/>
          </a:prstGeom>
          <a:ln w="28575" cmpd="sng">
            <a:solidFill>
              <a:srgbClr val="20386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573432" y="3337622"/>
            <a:ext cx="546352" cy="0"/>
          </a:xfrm>
          <a:prstGeom prst="line">
            <a:avLst/>
          </a:prstGeom>
          <a:ln w="28575" cmpd="sng">
            <a:solidFill>
              <a:srgbClr val="20386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6443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34B10E-44B3-47BE-BB86-85563954DE4B}" type="slidenum">
              <a:rPr lang="pt-BR" altLang="pt-BR" smtClean="0"/>
              <a:pPr>
                <a:defRPr/>
              </a:pPr>
              <a:t>24</a:t>
            </a:fld>
            <a:endParaRPr lang="pt-BR" altLang="pt-BR"/>
          </a:p>
        </p:txBody>
      </p:sp>
      <p:pic>
        <p:nvPicPr>
          <p:cNvPr id="3" name="Picture 2" descr="Screen Shot 2018-06-25 at 12.20.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131" y="782717"/>
            <a:ext cx="3001082" cy="5331334"/>
          </a:xfrm>
          <a:prstGeom prst="rect">
            <a:avLst/>
          </a:prstGeom>
        </p:spPr>
      </p:pic>
      <p:pic>
        <p:nvPicPr>
          <p:cNvPr id="4" name="Picture 3" descr="Screen Shot 2018-06-25 at 12.20.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630" y="782717"/>
            <a:ext cx="3052275" cy="5381643"/>
          </a:xfrm>
          <a:prstGeom prst="rect">
            <a:avLst/>
          </a:prstGeom>
        </p:spPr>
      </p:pic>
      <p:pic>
        <p:nvPicPr>
          <p:cNvPr id="5" name="Picture 2" descr="Nenhum texto alternativo automÃ¡tico disponÃ­v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748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7500" y="392195"/>
            <a:ext cx="8637588" cy="1446550"/>
          </a:xfrm>
        </p:spPr>
        <p:txBody>
          <a:bodyPr>
            <a:noAutofit/>
          </a:bodyPr>
          <a:lstStyle/>
          <a:p>
            <a:r>
              <a:rPr lang="pt-BR" sz="2800" b="1" dirty="0" smtClean="0">
                <a:solidFill>
                  <a:schemeClr val="accent6">
                    <a:lumMod val="50000"/>
                  </a:schemeClr>
                </a:solidFill>
                <a:latin typeface="Verdana"/>
                <a:cs typeface="Verdana"/>
              </a:rPr>
              <a:t>Como proteger o aleitamento </a:t>
            </a:r>
            <a:br>
              <a:rPr lang="pt-BR" sz="2800" b="1" dirty="0" smtClean="0">
                <a:solidFill>
                  <a:schemeClr val="accent6">
                    <a:lumMod val="50000"/>
                  </a:schemeClr>
                </a:solidFill>
                <a:latin typeface="Verdana"/>
                <a:cs typeface="Verdana"/>
              </a:rPr>
            </a:br>
            <a:r>
              <a:rPr lang="pt-BR" sz="2800" b="1" dirty="0" smtClean="0">
                <a:solidFill>
                  <a:schemeClr val="accent6">
                    <a:lumMod val="50000"/>
                  </a:schemeClr>
                </a:solidFill>
                <a:latin typeface="Verdana"/>
                <a:cs typeface="Verdana"/>
              </a:rPr>
              <a:t>materno contra o marketing </a:t>
            </a:r>
            <a:br>
              <a:rPr lang="pt-BR" sz="2800" b="1" dirty="0" smtClean="0">
                <a:solidFill>
                  <a:schemeClr val="accent6">
                    <a:lumMod val="50000"/>
                  </a:schemeClr>
                </a:solidFill>
                <a:latin typeface="Verdana"/>
                <a:cs typeface="Verdana"/>
              </a:rPr>
            </a:br>
            <a:r>
              <a:rPr lang="pt-BR" sz="2800" b="1" dirty="0" smtClean="0">
                <a:solidFill>
                  <a:schemeClr val="accent6">
                    <a:lumMod val="50000"/>
                  </a:schemeClr>
                </a:solidFill>
                <a:latin typeface="Verdana"/>
                <a:cs typeface="Verdana"/>
              </a:rPr>
              <a:t>não ético e abusivo dos que ganham </a:t>
            </a:r>
            <a:br>
              <a:rPr lang="pt-BR" sz="2800" b="1" dirty="0" smtClean="0">
                <a:solidFill>
                  <a:schemeClr val="accent6">
                    <a:lumMod val="50000"/>
                  </a:schemeClr>
                </a:solidFill>
                <a:latin typeface="Verdana"/>
                <a:cs typeface="Verdana"/>
              </a:rPr>
            </a:br>
            <a:r>
              <a:rPr lang="pt-BR" sz="2800" b="1" dirty="0" smtClean="0">
                <a:solidFill>
                  <a:schemeClr val="accent6">
                    <a:lumMod val="50000"/>
                  </a:schemeClr>
                </a:solidFill>
                <a:latin typeface="Verdana"/>
                <a:cs typeface="Verdana"/>
              </a:rPr>
              <a:t>com sua substituição?</a:t>
            </a:r>
            <a:endParaRPr lang="pt-BR" sz="2800" b="1" dirty="0">
              <a:solidFill>
                <a:schemeClr val="accent6">
                  <a:lumMod val="50000"/>
                </a:schemeClr>
              </a:solidFill>
              <a:latin typeface="Verdana"/>
              <a:cs typeface="Verdana"/>
            </a:endParaRPr>
          </a:p>
        </p:txBody>
      </p:sp>
      <p:sp>
        <p:nvSpPr>
          <p:cNvPr id="3" name="Espaço Reservado para Conteúdo 2"/>
          <p:cNvSpPr>
            <a:spLocks noGrp="1"/>
          </p:cNvSpPr>
          <p:nvPr>
            <p:ph idx="1"/>
          </p:nvPr>
        </p:nvSpPr>
        <p:spPr>
          <a:xfrm>
            <a:off x="628650" y="2278116"/>
            <a:ext cx="7886700" cy="3908471"/>
          </a:xfrm>
        </p:spPr>
        <p:txBody>
          <a:bodyPr>
            <a:normAutofit/>
          </a:bodyPr>
          <a:lstStyle/>
          <a:p>
            <a:r>
              <a:rPr lang="pt-BR" sz="2500" dirty="0">
                <a:solidFill>
                  <a:schemeClr val="accent6">
                    <a:lumMod val="50000"/>
                  </a:schemeClr>
                </a:solidFill>
              </a:rPr>
              <a:t>Você conhece </a:t>
            </a:r>
            <a:r>
              <a:rPr lang="pt-BR" sz="2500" dirty="0" smtClean="0">
                <a:solidFill>
                  <a:schemeClr val="accent6">
                    <a:lumMod val="50000"/>
                  </a:schemeClr>
                </a:solidFill>
              </a:rPr>
              <a:t>o Código? E as Resoluções </a:t>
            </a:r>
            <a:r>
              <a:rPr lang="pt-BR" sz="2500" dirty="0">
                <a:solidFill>
                  <a:schemeClr val="accent6">
                    <a:lumMod val="50000"/>
                  </a:schemeClr>
                </a:solidFill>
              </a:rPr>
              <a:t>da </a:t>
            </a:r>
            <a:r>
              <a:rPr lang="pt-BR" sz="2500" dirty="0" smtClean="0">
                <a:solidFill>
                  <a:schemeClr val="accent6">
                    <a:lumMod val="50000"/>
                  </a:schemeClr>
                </a:solidFill>
              </a:rPr>
              <a:t>Assembleia Mundial de Saúde que o atualizam?</a:t>
            </a:r>
          </a:p>
          <a:p>
            <a:r>
              <a:rPr lang="pt-BR" sz="2500" dirty="0" smtClean="0">
                <a:solidFill>
                  <a:schemeClr val="accent6">
                    <a:lumMod val="50000"/>
                  </a:schemeClr>
                </a:solidFill>
              </a:rPr>
              <a:t>E a NBCAL?</a:t>
            </a:r>
          </a:p>
          <a:p>
            <a:pPr lvl="1"/>
            <a:r>
              <a:rPr lang="pt-BR" sz="2400" dirty="0" smtClean="0">
                <a:solidFill>
                  <a:schemeClr val="accent6">
                    <a:lumMod val="50000"/>
                  </a:schemeClr>
                </a:solidFill>
              </a:rPr>
              <a:t>Norma Brasileira de Comercialização de Alimentos para lactentes e Crianças de Primeira Infância, Bicos, Chupetas e Mamadeiras</a:t>
            </a:r>
          </a:p>
          <a:p>
            <a:pPr lvl="1"/>
            <a:r>
              <a:rPr lang="pt-BR" sz="2400" dirty="0" smtClean="0">
                <a:solidFill>
                  <a:schemeClr val="accent6">
                    <a:lumMod val="50000"/>
                  </a:schemeClr>
                </a:solidFill>
              </a:rPr>
              <a:t>Lei 11.265/2006 e </a:t>
            </a:r>
            <a:endParaRPr lang="pt-BR" sz="2400" dirty="0">
              <a:solidFill>
                <a:schemeClr val="accent6">
                  <a:lumMod val="50000"/>
                </a:schemeClr>
              </a:solidFill>
            </a:endParaRPr>
          </a:p>
          <a:p>
            <a:pPr lvl="1"/>
            <a:r>
              <a:rPr lang="pt-BR" sz="2400" dirty="0" smtClean="0">
                <a:solidFill>
                  <a:schemeClr val="accent6">
                    <a:lumMod val="50000"/>
                  </a:schemeClr>
                </a:solidFill>
              </a:rPr>
              <a:t>Decreto nº 8552 de 03 de novembro de 2015. </a:t>
            </a:r>
            <a:endParaRPr lang="pt-BR" sz="2100" dirty="0" smtClean="0">
              <a:solidFill>
                <a:schemeClr val="accent6">
                  <a:lumMod val="50000"/>
                </a:schemeClr>
              </a:solidFill>
            </a:endParaRPr>
          </a:p>
          <a:p>
            <a:pPr marL="0" indent="0">
              <a:buNone/>
            </a:pPr>
            <a:endParaRPr lang="pt-BR" sz="2500" dirty="0">
              <a:solidFill>
                <a:schemeClr val="accent6">
                  <a:lumMod val="50000"/>
                </a:schemeClr>
              </a:solidFill>
            </a:endParaRPr>
          </a:p>
        </p:txBody>
      </p:sp>
      <p:pic>
        <p:nvPicPr>
          <p:cNvPr id="4" name="Picture 2" descr="Nenhum texto alternativo automÃ¡tico disponÃ­v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Número de Slide 4"/>
          <p:cNvSpPr>
            <a:spLocks noGrp="1"/>
          </p:cNvSpPr>
          <p:nvPr>
            <p:ph type="sldNum" sz="quarter" idx="12"/>
          </p:nvPr>
        </p:nvSpPr>
        <p:spPr/>
        <p:txBody>
          <a:bodyPr/>
          <a:lstStyle/>
          <a:p>
            <a:pPr>
              <a:defRPr/>
            </a:pPr>
            <a:fld id="{584295B2-F152-4C48-BDCE-06FC4A12A368}" type="slidenum">
              <a:rPr lang="pt-BR" altLang="pt-BR" smtClean="0"/>
              <a:pPr>
                <a:defRPr/>
              </a:pPr>
              <a:t>25</a:t>
            </a:fld>
            <a:endParaRPr lang="pt-BR" altLang="pt-BR"/>
          </a:p>
        </p:txBody>
      </p:sp>
    </p:spTree>
    <p:extLst>
      <p:ext uri="{BB962C8B-B14F-4D97-AF65-F5344CB8AC3E}">
        <p14:creationId xmlns:p14="http://schemas.microsoft.com/office/powerpoint/2010/main" val="35331860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34B10E-44B3-47BE-BB86-85563954DE4B}" type="slidenum">
              <a:rPr lang="pt-BR" altLang="pt-BR" smtClean="0"/>
              <a:pPr>
                <a:defRPr/>
              </a:pPr>
              <a:t>26</a:t>
            </a:fld>
            <a:endParaRPr lang="pt-BR" altLang="pt-BR"/>
          </a:p>
        </p:txBody>
      </p:sp>
      <p:pic>
        <p:nvPicPr>
          <p:cNvPr id="3" name="Picture 2" descr="Screen Shot 2018-06-25 at 12.20.52 PM.png"/>
          <p:cNvPicPr>
            <a:picLocks noChangeAspect="1"/>
          </p:cNvPicPr>
          <p:nvPr/>
        </p:nvPicPr>
        <p:blipFill rotWithShape="1">
          <a:blip r:embed="rId2">
            <a:extLst>
              <a:ext uri="{28A0092B-C50C-407E-A947-70E740481C1C}">
                <a14:useLocalDpi xmlns:a14="http://schemas.microsoft.com/office/drawing/2010/main" val="0"/>
              </a:ext>
            </a:extLst>
          </a:blip>
          <a:srcRect l="11465"/>
          <a:stretch/>
        </p:blipFill>
        <p:spPr>
          <a:xfrm>
            <a:off x="620183" y="1166691"/>
            <a:ext cx="8095596" cy="4443604"/>
          </a:xfrm>
          <a:prstGeom prst="rect">
            <a:avLst/>
          </a:prstGeom>
        </p:spPr>
      </p:pic>
      <p:pic>
        <p:nvPicPr>
          <p:cNvPr id="4"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253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chemeClr val="accent6">
                    <a:lumMod val="50000"/>
                  </a:schemeClr>
                </a:solidFill>
              </a:rPr>
              <a:t>Proteger a amamentação conhecendo o Código e as Resoluções da AMS/OMS que protegem o AM:</a:t>
            </a:r>
            <a:endParaRPr lang="pt-BR" dirty="0">
              <a:solidFill>
                <a:schemeClr val="accent6">
                  <a:lumMod val="50000"/>
                </a:schemeClr>
              </a:solidFill>
            </a:endParaRPr>
          </a:p>
        </p:txBody>
      </p:sp>
      <p:sp>
        <p:nvSpPr>
          <p:cNvPr id="3" name="Espaço Reservado para Conteúdo 2"/>
          <p:cNvSpPr>
            <a:spLocks noGrp="1"/>
          </p:cNvSpPr>
          <p:nvPr>
            <p:ph idx="1"/>
          </p:nvPr>
        </p:nvSpPr>
        <p:spPr>
          <a:xfrm>
            <a:off x="341148" y="1905000"/>
            <a:ext cx="8208962" cy="4114800"/>
          </a:xfrm>
        </p:spPr>
        <p:txBody>
          <a:bodyPr/>
          <a:lstStyle/>
          <a:p>
            <a:r>
              <a:rPr lang="pt-BR" sz="2100" dirty="0" smtClean="0">
                <a:solidFill>
                  <a:schemeClr val="accent6">
                    <a:lumMod val="50000"/>
                  </a:schemeClr>
                </a:solidFill>
              </a:rPr>
              <a:t>Na Resolução WHA69.9 da AMS para acabar com a promoção inadequada de alimentos para lactentes e crianças pequenas foi definido um </a:t>
            </a:r>
            <a:r>
              <a:rPr lang="pt-BR" sz="2100" b="1" dirty="0" smtClean="0">
                <a:solidFill>
                  <a:schemeClr val="accent6">
                    <a:lumMod val="50000"/>
                  </a:schemeClr>
                </a:solidFill>
              </a:rPr>
              <a:t>substituto do leite materno</a:t>
            </a:r>
            <a:r>
              <a:rPr lang="pt-BR" sz="2100" dirty="0" smtClean="0">
                <a:solidFill>
                  <a:schemeClr val="accent6">
                    <a:lumMod val="50000"/>
                  </a:schemeClr>
                </a:solidFill>
              </a:rPr>
              <a:t> da seguinte forma:</a:t>
            </a:r>
          </a:p>
          <a:p>
            <a:pPr marL="0" indent="0">
              <a:buNone/>
            </a:pPr>
            <a:r>
              <a:rPr lang="pt-BR" sz="2100" dirty="0" smtClean="0">
                <a:solidFill>
                  <a:schemeClr val="accent6">
                    <a:lumMod val="50000"/>
                  </a:schemeClr>
                </a:solidFill>
              </a:rPr>
              <a:t> “Um substituto do leite materno deve ser entendido como incluindo quaisquer leites (ou produtos que poderiam ser usados para substituir o leite, como o leite de soja fortificado), em forma líquida ou em pó, que são especificamente comercializados para alimentação de lactentes e crianças pequenas até a idade de 3 anos (incluindo fórmula de seguimento e leites de crescimento)”.</a:t>
            </a:r>
          </a:p>
        </p:txBody>
      </p:sp>
      <p:sp>
        <p:nvSpPr>
          <p:cNvPr id="4" name="Elipse 3"/>
          <p:cNvSpPr/>
          <p:nvPr/>
        </p:nvSpPr>
        <p:spPr bwMode="auto">
          <a:xfrm>
            <a:off x="1123156" y="5065572"/>
            <a:ext cx="6897688" cy="1168539"/>
          </a:xfrm>
          <a:prstGeom prst="ellipse">
            <a:avLst/>
          </a:prstGeom>
          <a:solidFill>
            <a:schemeClr val="accent6">
              <a:lumMod val="50000"/>
            </a:schemeClr>
          </a:solidFill>
          <a:ln w="9525" cap="flat" cmpd="sng" algn="ctr">
            <a:solidFill>
              <a:schemeClr val="tx1"/>
            </a:solidFill>
            <a:prstDash val="solid"/>
            <a:miter lim="800000"/>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bg1"/>
                </a:solidFill>
                <a:effectLst/>
                <a:latin typeface="Times New Roman" panose="02020603050405020304" pitchFamily="18" charset="0"/>
              </a:rPr>
              <a:t>FÓRMULAS DE SEGUIMENTO</a:t>
            </a:r>
          </a:p>
          <a:p>
            <a:pPr marL="0" marR="0" indent="0" algn="ctr" defTabSz="914400" rtl="0" eaLnBrk="1" fontAlgn="base"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bg1"/>
                </a:solidFill>
                <a:effectLst/>
                <a:latin typeface="Times New Roman" panose="02020603050405020304" pitchFamily="18" charset="0"/>
              </a:rPr>
              <a:t>SÃO DESNECESSÁRIAS!!!!</a:t>
            </a:r>
          </a:p>
        </p:txBody>
      </p:sp>
      <p:pic>
        <p:nvPicPr>
          <p:cNvPr id="5" name="Picture 2" descr="Nenhum texto alternativo automÃ¡tico disponÃ­v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Número de Slide 5"/>
          <p:cNvSpPr>
            <a:spLocks noGrp="1"/>
          </p:cNvSpPr>
          <p:nvPr>
            <p:ph type="sldNum" sz="quarter" idx="12"/>
          </p:nvPr>
        </p:nvSpPr>
        <p:spPr/>
        <p:txBody>
          <a:bodyPr/>
          <a:lstStyle/>
          <a:p>
            <a:pPr>
              <a:defRPr/>
            </a:pPr>
            <a:fld id="{584295B2-F152-4C48-BDCE-06FC4A12A368}" type="slidenum">
              <a:rPr lang="pt-BR" altLang="pt-BR" smtClean="0"/>
              <a:pPr>
                <a:defRPr/>
              </a:pPr>
              <a:t>27</a:t>
            </a:fld>
            <a:endParaRPr lang="pt-BR" altLang="pt-BR"/>
          </a:p>
        </p:txBody>
      </p:sp>
    </p:spTree>
    <p:extLst>
      <p:ext uri="{BB962C8B-B14F-4D97-AF65-F5344CB8AC3E}">
        <p14:creationId xmlns:p14="http://schemas.microsoft.com/office/powerpoint/2010/main" val="112665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0" nodeType="clickEffect">
                                  <p:stCondLst>
                                    <p:cond delay="0"/>
                                  </p:stCondLst>
                                  <p:childTnLst>
                                    <p:anim calcmode="lin" valueType="num">
                                      <p:cBhvr additive="base">
                                        <p:cTn id="21" dur="500"/>
                                        <p:tgtEl>
                                          <p:spTgt spid="4"/>
                                        </p:tgtEl>
                                        <p:attrNameLst>
                                          <p:attrName>ppt_x</p:attrName>
                                        </p:attrNameLst>
                                      </p:cBhvr>
                                      <p:tavLst>
                                        <p:tav tm="0">
                                          <p:val>
                                            <p:strVal val="ppt_x"/>
                                          </p:val>
                                        </p:tav>
                                        <p:tav tm="100000">
                                          <p:val>
                                            <p:strVal val="ppt_x"/>
                                          </p:val>
                                        </p:tav>
                                      </p:tavLst>
                                    </p:anim>
                                    <p:anim calcmode="lin" valueType="num">
                                      <p:cBhvr additive="base">
                                        <p:cTn id="22" dur="500"/>
                                        <p:tgtEl>
                                          <p:spTgt spid="4"/>
                                        </p:tgtEl>
                                        <p:attrNameLst>
                                          <p:attrName>ppt_y</p:attrName>
                                        </p:attrNameLst>
                                      </p:cBhvr>
                                      <p:tavLst>
                                        <p:tav tm="0">
                                          <p:val>
                                            <p:strVal val="ppt_y"/>
                                          </p:val>
                                        </p:tav>
                                        <p:tav tm="100000">
                                          <p:val>
                                            <p:strVal val="1+ppt_h/2"/>
                                          </p:val>
                                        </p:tav>
                                      </p:tavLst>
                                    </p:anim>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s://scontent.fsjk3-1.fna.fbcdn.net/v/t1.0-9/33489284_1938245106247693_1100840039685816320_n.jpg?_nc_cat=0&amp;oh=96b174812e80dd2f1626079295af8cb6&amp;oe=5BB38E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3005"/>
            <a:ext cx="9144000" cy="689127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36884" y="173255"/>
            <a:ext cx="7725236" cy="1384995"/>
          </a:xfrm>
          <a:prstGeom prst="rect">
            <a:avLst/>
          </a:prstGeom>
          <a:noFill/>
        </p:spPr>
        <p:txBody>
          <a:bodyPr wrap="square" rtlCol="0">
            <a:spAutoFit/>
          </a:bodyPr>
          <a:lstStyle/>
          <a:p>
            <a:pPr algn="ctr"/>
            <a:r>
              <a:rPr lang="pt-BR" sz="2100" dirty="0" smtClean="0">
                <a:latin typeface="Arial" panose="020B0604020202020204" pitchFamily="34" charset="0"/>
                <a:cs typeface="Arial" panose="020B0604020202020204" pitchFamily="34" charset="0"/>
              </a:rPr>
              <a:t>Vamos buscar parceiros éticos, fazê-los entender </a:t>
            </a:r>
            <a:br>
              <a:rPr lang="pt-BR" sz="2100" dirty="0" smtClean="0">
                <a:latin typeface="Arial" panose="020B0604020202020204" pitchFamily="34" charset="0"/>
                <a:cs typeface="Arial" panose="020B0604020202020204" pitchFamily="34" charset="0"/>
              </a:rPr>
            </a:br>
            <a:r>
              <a:rPr lang="pt-BR" sz="2100" dirty="0" smtClean="0">
                <a:latin typeface="Arial" panose="020B0604020202020204" pitchFamily="34" charset="0"/>
                <a:cs typeface="Arial" panose="020B0604020202020204" pitchFamily="34" charset="0"/>
              </a:rPr>
              <a:t>o porquê da amamentação ser fundamental para a vida, trabalhar em conjunto divulgando a importância dessa </a:t>
            </a:r>
            <a:br>
              <a:rPr lang="pt-BR" sz="2100" dirty="0" smtClean="0">
                <a:latin typeface="Arial" panose="020B0604020202020204" pitchFamily="34" charset="0"/>
                <a:cs typeface="Arial" panose="020B0604020202020204" pitchFamily="34" charset="0"/>
              </a:rPr>
            </a:br>
            <a:r>
              <a:rPr lang="pt-BR" sz="2100" dirty="0" smtClean="0">
                <a:latin typeface="Arial" panose="020B0604020202020204" pitchFamily="34" charset="0"/>
                <a:cs typeface="Arial" panose="020B0604020202020204" pitchFamily="34" charset="0"/>
              </a:rPr>
              <a:t>prática e a necessidade de protegê-la.</a:t>
            </a:r>
            <a:endParaRPr lang="es-ES_tradnl" sz="2100" dirty="0">
              <a:latin typeface="Arial" panose="020B0604020202020204" pitchFamily="34" charset="0"/>
              <a:cs typeface="Arial" panose="020B0604020202020204" pitchFamily="34" charset="0"/>
            </a:endParaRPr>
          </a:p>
        </p:txBody>
      </p:sp>
      <p:sp>
        <p:nvSpPr>
          <p:cNvPr id="3" name="Espaço Reservado para Número de Slide 2"/>
          <p:cNvSpPr>
            <a:spLocks noGrp="1"/>
          </p:cNvSpPr>
          <p:nvPr>
            <p:ph type="sldNum" sz="quarter" idx="12"/>
          </p:nvPr>
        </p:nvSpPr>
        <p:spPr/>
        <p:txBody>
          <a:bodyPr/>
          <a:lstStyle/>
          <a:p>
            <a:pPr>
              <a:defRPr/>
            </a:pPr>
            <a:fld id="{7D34B10E-44B3-47BE-BB86-85563954DE4B}" type="slidenum">
              <a:rPr lang="pt-BR" altLang="pt-BR" smtClean="0"/>
              <a:pPr>
                <a:defRPr/>
              </a:pPr>
              <a:t>28</a:t>
            </a:fld>
            <a:endParaRPr lang="pt-BR" altLang="pt-BR"/>
          </a:p>
        </p:txBody>
      </p:sp>
      <p:pic>
        <p:nvPicPr>
          <p:cNvPr id="6"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291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32" y="669702"/>
            <a:ext cx="3783810" cy="2099323"/>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112" y="2864044"/>
            <a:ext cx="4028002" cy="2478770"/>
          </a:xfrm>
          <a:prstGeom prst="rect">
            <a:avLst/>
          </a:prstGeom>
        </p:spPr>
      </p:pic>
      <p:pic>
        <p:nvPicPr>
          <p:cNvPr id="6" name="Image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42" y="4553687"/>
            <a:ext cx="2619375" cy="1743075"/>
          </a:xfrm>
          <a:prstGeom prst="rect">
            <a:avLst/>
          </a:prstGeom>
        </p:spPr>
      </p:pic>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6812" y="4927174"/>
            <a:ext cx="2628900" cy="1743075"/>
          </a:xfrm>
          <a:prstGeom prst="rect">
            <a:avLst/>
          </a:prstGeom>
        </p:spPr>
      </p:pic>
      <p:pic>
        <p:nvPicPr>
          <p:cNvPr id="8" name="Image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9212" y="1241457"/>
            <a:ext cx="1905000" cy="1905000"/>
          </a:xfrm>
          <a:prstGeom prst="rect">
            <a:avLst/>
          </a:prstGeom>
        </p:spPr>
      </p:pic>
      <p:pic>
        <p:nvPicPr>
          <p:cNvPr id="9" name="Picture 2" descr="Nenhum texto alternativo automÃ¡tico disponÃ­ve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590" b="22565"/>
          <a:stretch/>
        </p:blipFill>
        <p:spPr bwMode="auto">
          <a:xfrm>
            <a:off x="8062120" y="10894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Número de Slide 3"/>
          <p:cNvSpPr>
            <a:spLocks noGrp="1"/>
          </p:cNvSpPr>
          <p:nvPr>
            <p:ph type="sldNum" sz="quarter" idx="12"/>
          </p:nvPr>
        </p:nvSpPr>
        <p:spPr/>
        <p:txBody>
          <a:bodyPr/>
          <a:lstStyle/>
          <a:p>
            <a:pPr>
              <a:defRPr/>
            </a:pPr>
            <a:fld id="{7D34B10E-44B3-47BE-BB86-85563954DE4B}" type="slidenum">
              <a:rPr lang="pt-BR" altLang="pt-BR" smtClean="0"/>
              <a:pPr>
                <a:defRPr/>
              </a:pPr>
              <a:t>29</a:t>
            </a:fld>
            <a:endParaRPr lang="pt-BR" altLang="pt-BR"/>
          </a:p>
        </p:txBody>
      </p:sp>
    </p:spTree>
    <p:extLst>
      <p:ext uri="{BB962C8B-B14F-4D97-AF65-F5344CB8AC3E}">
        <p14:creationId xmlns:p14="http://schemas.microsoft.com/office/powerpoint/2010/main" val="3839389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838200" y="1366838"/>
            <a:ext cx="7467600" cy="4859337"/>
          </a:xfrm>
          <a:prstGeom prst="rect">
            <a:avLst/>
          </a:prstGeom>
          <a:solidFill>
            <a:schemeClr val="accent6">
              <a:lumMod val="75000"/>
            </a:schemeClr>
          </a:solidFill>
          <a:ln w="12700" cap="sq">
            <a:solidFill>
              <a:schemeClr val="tx1"/>
            </a:solidFill>
            <a:miter lim="800000"/>
            <a:headEnd type="none" w="sm" len="sm"/>
            <a:tailEnd type="none" w="sm" len="sm"/>
          </a:ln>
          <a:effec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lnSpc>
                <a:spcPct val="110000"/>
              </a:lnSpc>
              <a:spcBef>
                <a:spcPct val="50000"/>
              </a:spcBef>
              <a:buClrTx/>
              <a:buSzTx/>
              <a:buFontTx/>
              <a:buNone/>
            </a:pPr>
            <a:r>
              <a:rPr lang="pt-BR" altLang="pt-BR" sz="4400" b="1" dirty="0">
                <a:solidFill>
                  <a:schemeClr val="bg1"/>
                </a:solidFill>
              </a:rPr>
              <a:t>O Leite Humano é muito mais do que uma fonte de nutrientes.</a:t>
            </a:r>
          </a:p>
          <a:p>
            <a:pPr algn="ctr">
              <a:lnSpc>
                <a:spcPct val="110000"/>
              </a:lnSpc>
              <a:spcBef>
                <a:spcPct val="50000"/>
              </a:spcBef>
              <a:buClrTx/>
              <a:buSzTx/>
              <a:buFontTx/>
              <a:buNone/>
            </a:pPr>
            <a:r>
              <a:rPr lang="pt-BR" altLang="pt-BR" sz="4400" b="1" dirty="0">
                <a:solidFill>
                  <a:schemeClr val="bg1"/>
                </a:solidFill>
              </a:rPr>
              <a:t>É uma substância VIVA DE GRANDE COMPLEXIDADE BIOLÓGICA.</a:t>
            </a:r>
          </a:p>
        </p:txBody>
      </p:sp>
      <p:sp>
        <p:nvSpPr>
          <p:cNvPr id="21507" name="Text Box 3"/>
          <p:cNvSpPr txBox="1">
            <a:spLocks noChangeArrowheads="1"/>
          </p:cNvSpPr>
          <p:nvPr/>
        </p:nvSpPr>
        <p:spPr bwMode="auto">
          <a:xfrm>
            <a:off x="2209800" y="6400800"/>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pt-BR" sz="1800" b="1"/>
              <a:t>Instituto de Saúde/CIP/SES-SP</a:t>
            </a:r>
          </a:p>
        </p:txBody>
      </p:sp>
      <p:pic>
        <p:nvPicPr>
          <p:cNvPr id="5"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pPr>
              <a:defRPr/>
            </a:pPr>
            <a:fld id="{7D34B10E-44B3-47BE-BB86-85563954DE4B}" type="slidenum">
              <a:rPr lang="pt-BR" altLang="pt-BR" smtClean="0"/>
              <a:pPr>
                <a:defRPr/>
              </a:pPr>
              <a:t>3</a:t>
            </a:fld>
            <a:endParaRPr lang="pt-BR" altLang="pt-BR"/>
          </a:p>
        </p:txBody>
      </p:sp>
    </p:spTree>
    <p:extLst>
      <p:ext uri="{BB962C8B-B14F-4D97-AF65-F5344CB8AC3E}">
        <p14:creationId xmlns:p14="http://schemas.microsoft.com/office/powerpoint/2010/main" val="15455711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nhum texto alternativo automÃ¡tico disponÃ­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944" y="1466239"/>
            <a:ext cx="4543425" cy="4543426"/>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2730681" y="609600"/>
            <a:ext cx="3634154" cy="461665"/>
          </a:xfrm>
          <a:prstGeom prst="rect">
            <a:avLst/>
          </a:prstGeom>
          <a:noFill/>
        </p:spPr>
        <p:txBody>
          <a:bodyPr wrap="square" rtlCol="0">
            <a:spAutoFit/>
          </a:bodyPr>
          <a:lstStyle/>
          <a:p>
            <a:pPr algn="ctr"/>
            <a:r>
              <a:rPr lang="pt-BR" dirty="0" smtClean="0"/>
              <a:t>AGRADECEMOS!!!!</a:t>
            </a:r>
            <a:endParaRPr lang="pt-BR" dirty="0"/>
          </a:p>
        </p:txBody>
      </p:sp>
      <p:sp>
        <p:nvSpPr>
          <p:cNvPr id="2" name="Espaço Reservado para Número de Slide 1"/>
          <p:cNvSpPr>
            <a:spLocks noGrp="1"/>
          </p:cNvSpPr>
          <p:nvPr>
            <p:ph type="sldNum" sz="quarter" idx="12"/>
          </p:nvPr>
        </p:nvSpPr>
        <p:spPr/>
        <p:txBody>
          <a:bodyPr/>
          <a:lstStyle/>
          <a:p>
            <a:pPr>
              <a:defRPr/>
            </a:pPr>
            <a:fld id="{52853DCE-C1BF-4BA1-AF3C-FA631675D377}" type="slidenum">
              <a:rPr lang="pt-BR" altLang="pt-BR" smtClean="0"/>
              <a:pPr>
                <a:defRPr/>
              </a:pPr>
              <a:t>30</a:t>
            </a:fld>
            <a:endParaRPr lang="pt-BR" altLang="pt-BR"/>
          </a:p>
        </p:txBody>
      </p:sp>
    </p:spTree>
    <p:extLst>
      <p:ext uri="{BB962C8B-B14F-4D97-AF65-F5344CB8AC3E}">
        <p14:creationId xmlns:p14="http://schemas.microsoft.com/office/powerpoint/2010/main" val="22046727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a:xfrm>
            <a:off x="346841" y="1615966"/>
            <a:ext cx="8168509" cy="4560997"/>
          </a:xfrm>
        </p:spPr>
        <p:txBody>
          <a:bodyPr>
            <a:normAutofit fontScale="77500" lnSpcReduction="20000"/>
          </a:bodyPr>
          <a:lstStyle/>
          <a:p>
            <a:endParaRPr lang="en-US" sz="1600" dirty="0" smtClean="0"/>
          </a:p>
          <a:p>
            <a:r>
              <a:rPr lang="pt-BR" sz="2200" dirty="0" err="1"/>
              <a:t>Victora</a:t>
            </a:r>
            <a:r>
              <a:rPr lang="pt-BR" sz="2200" dirty="0"/>
              <a:t> CG et al. </a:t>
            </a:r>
            <a:r>
              <a:rPr lang="en-US" sz="2200" dirty="0" smtClean="0"/>
              <a:t>Evidence for protection by breast-feeding against infant deaths from infectious diseases in Brazil. </a:t>
            </a:r>
            <a:r>
              <a:rPr lang="es-ES_tradnl" sz="2200" dirty="0" err="1"/>
              <a:t>The</a:t>
            </a:r>
            <a:r>
              <a:rPr lang="es-ES_tradnl" sz="2200" dirty="0"/>
              <a:t> </a:t>
            </a:r>
            <a:r>
              <a:rPr lang="es-ES_tradnl" sz="2200" dirty="0" err="1"/>
              <a:t>Lancet</a:t>
            </a:r>
            <a:r>
              <a:rPr lang="es-ES_tradnl" sz="2200" dirty="0"/>
              <a:t> </a:t>
            </a:r>
            <a:r>
              <a:rPr lang="es-ES_tradnl" sz="2200" dirty="0" err="1">
                <a:hlinkClick r:id="rId2" tooltip="Go to table of contents for this volume/issue"/>
              </a:rPr>
              <a:t>Volume</a:t>
            </a:r>
            <a:r>
              <a:rPr lang="es-ES_tradnl" sz="2200" dirty="0">
                <a:hlinkClick r:id="rId2" tooltip="Go to table of contents for this volume/issue"/>
              </a:rPr>
              <a:t> 330, </a:t>
            </a:r>
            <a:r>
              <a:rPr lang="es-ES_tradnl" sz="2200" dirty="0" err="1">
                <a:hlinkClick r:id="rId2" tooltip="Go to table of contents for this volume/issue"/>
              </a:rPr>
              <a:t>Issue</a:t>
            </a:r>
            <a:r>
              <a:rPr lang="es-ES_tradnl" sz="2200" dirty="0">
                <a:hlinkClick r:id="rId2" tooltip="Go to table of contents for this volume/issue"/>
              </a:rPr>
              <a:t> 8554</a:t>
            </a:r>
            <a:r>
              <a:rPr lang="es-ES_tradnl" sz="2200" dirty="0"/>
              <a:t>, 8 </a:t>
            </a:r>
            <a:r>
              <a:rPr lang="es-ES_tradnl" sz="2200" dirty="0" err="1"/>
              <a:t>August</a:t>
            </a:r>
            <a:r>
              <a:rPr lang="es-ES_tradnl" sz="2200" dirty="0"/>
              <a:t> 1987, </a:t>
            </a:r>
            <a:r>
              <a:rPr lang="es-ES_tradnl" sz="2200" dirty="0" err="1"/>
              <a:t>Pages</a:t>
            </a:r>
            <a:r>
              <a:rPr lang="es-ES_tradnl" sz="2200" dirty="0"/>
              <a:t> </a:t>
            </a:r>
            <a:r>
              <a:rPr lang="es-ES_tradnl" sz="2200" dirty="0" smtClean="0"/>
              <a:t>319-322</a:t>
            </a:r>
            <a:endParaRPr lang="pt-BR" altLang="pt-BR" sz="2200" dirty="0" smtClean="0">
              <a:cs typeface="Times New Roman" panose="02020603050405020304" pitchFamily="18" charset="0"/>
            </a:endParaRPr>
          </a:p>
          <a:p>
            <a:r>
              <a:rPr lang="pt-BR" altLang="pt-BR" sz="2200" dirty="0" err="1" smtClean="0">
                <a:cs typeface="Times New Roman" panose="02020603050405020304" pitchFamily="18" charset="0"/>
              </a:rPr>
              <a:t>Righard</a:t>
            </a:r>
            <a:r>
              <a:rPr lang="pt-BR" altLang="pt-BR" sz="2200" dirty="0" smtClean="0">
                <a:cs typeface="Times New Roman" panose="02020603050405020304" pitchFamily="18" charset="0"/>
              </a:rPr>
              <a:t> </a:t>
            </a:r>
            <a:r>
              <a:rPr lang="pt-BR" altLang="pt-BR" sz="2200" dirty="0">
                <a:cs typeface="Times New Roman" panose="02020603050405020304" pitchFamily="18" charset="0"/>
              </a:rPr>
              <a:t>L </a:t>
            </a:r>
            <a:r>
              <a:rPr lang="pt-BR" altLang="pt-BR" sz="2200" dirty="0" err="1">
                <a:cs typeface="Times New Roman" panose="02020603050405020304" pitchFamily="18" charset="0"/>
              </a:rPr>
              <a:t>and</a:t>
            </a:r>
            <a:r>
              <a:rPr lang="pt-BR" altLang="pt-BR" sz="2200" dirty="0">
                <a:cs typeface="Times New Roman" panose="02020603050405020304" pitchFamily="18" charset="0"/>
              </a:rPr>
              <a:t> </a:t>
            </a:r>
            <a:r>
              <a:rPr lang="pt-BR" altLang="pt-BR" sz="2200" dirty="0" err="1">
                <a:cs typeface="Times New Roman" panose="02020603050405020304" pitchFamily="18" charset="0"/>
              </a:rPr>
              <a:t>Alade</a:t>
            </a:r>
            <a:r>
              <a:rPr lang="pt-BR" altLang="pt-BR" sz="2200" dirty="0">
                <a:cs typeface="Times New Roman" panose="02020603050405020304" pitchFamily="18" charset="0"/>
              </a:rPr>
              <a:t> O (1990) Efeito da rotina da sala de parto sobre a primeira mamada. Lancet 336: 1105-1107. </a:t>
            </a:r>
          </a:p>
          <a:p>
            <a:r>
              <a:rPr lang="es-ES_tradnl" altLang="pt-BR" sz="2200" dirty="0" err="1" smtClean="0"/>
              <a:t>Edmond</a:t>
            </a:r>
            <a:r>
              <a:rPr lang="es-ES_tradnl" altLang="pt-BR" sz="2200" dirty="0" smtClean="0"/>
              <a:t> Karen M. Charles </a:t>
            </a:r>
            <a:r>
              <a:rPr lang="es-ES_tradnl" altLang="pt-BR" sz="2200" dirty="0" err="1" smtClean="0"/>
              <a:t>Zandoh</a:t>
            </a:r>
            <a:r>
              <a:rPr lang="es-ES_tradnl" altLang="pt-BR" sz="2200" dirty="0" smtClean="0"/>
              <a:t>, </a:t>
            </a:r>
            <a:r>
              <a:rPr lang="es-ES_tradnl" altLang="pt-BR" sz="2200" dirty="0" err="1" smtClean="0"/>
              <a:t>Maria</a:t>
            </a:r>
            <a:r>
              <a:rPr lang="es-ES_tradnl" altLang="pt-BR" sz="2200" dirty="0" smtClean="0"/>
              <a:t> A. </a:t>
            </a:r>
            <a:r>
              <a:rPr lang="es-ES_tradnl" altLang="pt-BR" sz="2200" dirty="0" err="1" smtClean="0"/>
              <a:t>Quigley</a:t>
            </a:r>
            <a:r>
              <a:rPr lang="es-ES_tradnl" altLang="pt-BR" sz="2200" dirty="0" smtClean="0"/>
              <a:t>, </a:t>
            </a:r>
            <a:r>
              <a:rPr lang="es-ES_tradnl" altLang="pt-BR" sz="2200" dirty="0" err="1" smtClean="0"/>
              <a:t>Seeba</a:t>
            </a:r>
            <a:r>
              <a:rPr lang="es-ES_tradnl" altLang="pt-BR" sz="2200" dirty="0" smtClean="0"/>
              <a:t> </a:t>
            </a:r>
            <a:r>
              <a:rPr lang="es-ES_tradnl" altLang="pt-BR" sz="2200" dirty="0" err="1" smtClean="0"/>
              <a:t>Amenga-Etego</a:t>
            </a:r>
            <a:r>
              <a:rPr lang="es-ES_tradnl" altLang="pt-BR" sz="2200" dirty="0" smtClean="0"/>
              <a:t>, </a:t>
            </a:r>
            <a:r>
              <a:rPr lang="en-US" altLang="pt-BR" sz="2200" dirty="0" smtClean="0"/>
              <a:t>Seth </a:t>
            </a:r>
            <a:r>
              <a:rPr lang="en-US" altLang="pt-BR" sz="2200" dirty="0" err="1" smtClean="0"/>
              <a:t>Owusu-Agyei</a:t>
            </a:r>
            <a:r>
              <a:rPr lang="en-US" altLang="pt-BR" sz="2200" dirty="0" smtClean="0"/>
              <a:t> and Betty R. Kirkwood. Delayed Breastfeeding Initiation Increases Risk of Neonatal Mortality. </a:t>
            </a:r>
            <a:r>
              <a:rPr lang="pt-BR" altLang="pt-BR" sz="2200" dirty="0" err="1" smtClean="0"/>
              <a:t>Pediatrics</a:t>
            </a:r>
            <a:r>
              <a:rPr lang="pt-BR" altLang="pt-BR" sz="2200" dirty="0" smtClean="0"/>
              <a:t> 2006;117;380-386.</a:t>
            </a:r>
          </a:p>
          <a:p>
            <a:r>
              <a:rPr lang="pt-BR" sz="2200" dirty="0" err="1" smtClean="0"/>
              <a:t>Grummer‐Strawn</a:t>
            </a:r>
            <a:r>
              <a:rPr lang="pt-BR" sz="2200" dirty="0" smtClean="0"/>
              <a:t>,</a:t>
            </a:r>
            <a:r>
              <a:rPr lang="pt-BR" sz="2200" dirty="0"/>
              <a:t> </a:t>
            </a:r>
            <a:r>
              <a:rPr lang="pt-BR" sz="2200" dirty="0" smtClean="0"/>
              <a:t>Laurence </a:t>
            </a:r>
            <a:r>
              <a:rPr lang="pt-BR" sz="2200" dirty="0"/>
              <a:t>M. </a:t>
            </a:r>
            <a:r>
              <a:rPr lang="pt-BR" sz="2200" dirty="0" smtClean="0"/>
              <a:t>&amp; </a:t>
            </a:r>
            <a:r>
              <a:rPr lang="pt-BR" sz="2200" dirty="0" err="1" smtClean="0"/>
              <a:t>Rollins</a:t>
            </a:r>
            <a:r>
              <a:rPr lang="pt-BR" sz="2200" dirty="0" smtClean="0"/>
              <a:t> N. </a:t>
            </a:r>
            <a:r>
              <a:rPr lang="en-US" sz="2200" dirty="0" err="1" smtClean="0"/>
              <a:t>Summarising</a:t>
            </a:r>
            <a:r>
              <a:rPr lang="en-US" sz="2200" dirty="0" smtClean="0"/>
              <a:t> </a:t>
            </a:r>
            <a:r>
              <a:rPr lang="en-US" sz="2200" dirty="0"/>
              <a:t>the effects of breastfeeding </a:t>
            </a:r>
            <a:r>
              <a:rPr lang="en-GB" sz="2200" u="sng" dirty="0">
                <a:solidFill>
                  <a:schemeClr val="accent1">
                    <a:lumMod val="20000"/>
                    <a:lumOff val="80000"/>
                  </a:schemeClr>
                </a:solidFill>
                <a:hlinkClick r:id="rId3"/>
              </a:rPr>
              <a:t>http://onlinelibrary.wiley.co/10.11</a:t>
            </a:r>
            <a:r>
              <a:rPr lang="en-US" sz="2200" dirty="0"/>
              <a:t> </a:t>
            </a:r>
            <a:r>
              <a:rPr lang="pt-BR" sz="2200" dirty="0" smtClean="0"/>
              <a:t> </a:t>
            </a:r>
            <a:endParaRPr lang="en-GB" sz="2200" u="sng" dirty="0" smtClean="0">
              <a:solidFill>
                <a:schemeClr val="accent1">
                  <a:lumMod val="20000"/>
                  <a:lumOff val="80000"/>
                </a:schemeClr>
              </a:solidFill>
            </a:endParaRPr>
          </a:p>
          <a:p>
            <a:r>
              <a:rPr lang="pt-BR" sz="2200" dirty="0" smtClean="0"/>
              <a:t> </a:t>
            </a:r>
            <a:r>
              <a:rPr lang="pt-BR" sz="2200" dirty="0" err="1" smtClean="0"/>
              <a:t>Victora</a:t>
            </a:r>
            <a:r>
              <a:rPr lang="pt-BR" sz="2200" dirty="0" smtClean="0"/>
              <a:t> </a:t>
            </a:r>
            <a:r>
              <a:rPr lang="pt-BR" sz="2200" dirty="0"/>
              <a:t>CG et al </a:t>
            </a:r>
            <a:r>
              <a:rPr lang="en-US" sz="2200" dirty="0"/>
              <a:t>Association between breastfeeding and intelligence, educational attainment, and </a:t>
            </a:r>
            <a:r>
              <a:rPr lang="en-US" sz="2200" dirty="0" smtClean="0"/>
              <a:t> income </a:t>
            </a:r>
            <a:r>
              <a:rPr lang="en-US" sz="2200" dirty="0"/>
              <a:t>at 30 years of age: a prospective birth cohort study from Brazil. Lancet </a:t>
            </a:r>
            <a:r>
              <a:rPr lang="es-ES_tradnl" sz="2200" b="1" dirty="0" err="1">
                <a:hlinkClick r:id="rId4"/>
              </a:rPr>
              <a:t>Volume</a:t>
            </a:r>
            <a:r>
              <a:rPr lang="es-ES_tradnl" sz="2200" b="1" dirty="0">
                <a:hlinkClick r:id="rId4"/>
              </a:rPr>
              <a:t> 3,  </a:t>
            </a:r>
            <a:r>
              <a:rPr lang="es-ES_tradnl" sz="2200" b="1" dirty="0" smtClean="0">
                <a:hlinkClick r:id="rId4"/>
              </a:rPr>
              <a:t>    No</a:t>
            </a:r>
            <a:r>
              <a:rPr lang="es-ES_tradnl" sz="2200" b="1" dirty="0">
                <a:hlinkClick r:id="rId4"/>
              </a:rPr>
              <a:t>. 4</a:t>
            </a:r>
            <a:r>
              <a:rPr lang="es-ES_tradnl" sz="2200" dirty="0"/>
              <a:t>, e199–e205, </a:t>
            </a:r>
            <a:r>
              <a:rPr lang="es-ES_tradnl" sz="2200" dirty="0" err="1"/>
              <a:t>April</a:t>
            </a:r>
            <a:r>
              <a:rPr lang="es-ES_tradnl" sz="2200" dirty="0"/>
              <a:t> </a:t>
            </a:r>
            <a:r>
              <a:rPr lang="es-ES_tradnl" sz="2200" dirty="0" smtClean="0"/>
              <a:t>2015</a:t>
            </a:r>
            <a:endParaRPr lang="en-US" sz="2200" dirty="0" smtClean="0"/>
          </a:p>
          <a:p>
            <a:r>
              <a:rPr lang="pt-BR" sz="2200" dirty="0" err="1"/>
              <a:t>Victora</a:t>
            </a:r>
            <a:r>
              <a:rPr lang="pt-BR" sz="2200" dirty="0"/>
              <a:t> CG et </a:t>
            </a:r>
            <a:r>
              <a:rPr lang="pt-BR" sz="2200" dirty="0" smtClean="0"/>
              <a:t>al. </a:t>
            </a:r>
            <a:r>
              <a:rPr lang="en-US" sz="2200" dirty="0" smtClean="0"/>
              <a:t>Breastfeeding </a:t>
            </a:r>
            <a:r>
              <a:rPr lang="en-US" sz="2200" dirty="0"/>
              <a:t>in the 21st century: epidemiology, mechanisms, and lifelong </a:t>
            </a:r>
            <a:r>
              <a:rPr lang="en-US" sz="2200" dirty="0" smtClean="0"/>
              <a:t>effect</a:t>
            </a:r>
            <a:r>
              <a:rPr lang="en-US" sz="2200" dirty="0"/>
              <a:t>. </a:t>
            </a:r>
            <a:r>
              <a:rPr lang="en-US" sz="2200" dirty="0">
                <a:hlinkClick r:id="rId5"/>
              </a:rPr>
              <a:t>https://</a:t>
            </a:r>
            <a:r>
              <a:rPr lang="en-US" sz="2200" dirty="0" smtClean="0">
                <a:hlinkClick r:id="rId5"/>
              </a:rPr>
              <a:t>www.thelancet.com/journals/lancet/article/PIIS0140-6736(15)01024-7/fulltext</a:t>
            </a:r>
            <a:endParaRPr lang="en-US" sz="2200" dirty="0" smtClean="0"/>
          </a:p>
          <a:p>
            <a:endParaRPr lang="en-US" sz="2200" i="1" dirty="0" smtClean="0"/>
          </a:p>
          <a:p>
            <a:r>
              <a:rPr lang="en-US" sz="2200" i="1" dirty="0" err="1" smtClean="0"/>
              <a:t>Apresentaç</a:t>
            </a:r>
            <a:r>
              <a:rPr lang="en-US" sz="2200" i="1" dirty="0" err="1" smtClean="0"/>
              <a:t>ã</a:t>
            </a:r>
            <a:r>
              <a:rPr lang="en-US" sz="2200" i="1" dirty="0" err="1" smtClean="0"/>
              <a:t>o</a:t>
            </a:r>
            <a:r>
              <a:rPr lang="en-US" sz="2200" i="1" dirty="0" smtClean="0"/>
              <a:t> </a:t>
            </a:r>
            <a:r>
              <a:rPr lang="en-US" sz="2200" i="1" dirty="0" err="1" smtClean="0"/>
              <a:t>elaborada</a:t>
            </a:r>
            <a:r>
              <a:rPr lang="en-US" sz="2200" i="1" dirty="0" smtClean="0"/>
              <a:t> </a:t>
            </a:r>
            <a:r>
              <a:rPr lang="en-US" sz="2200" i="1" dirty="0" err="1" smtClean="0"/>
              <a:t>por</a:t>
            </a:r>
            <a:r>
              <a:rPr lang="en-US" sz="2200" i="1" dirty="0" smtClean="0"/>
              <a:t> Marina Rea e Fabiola </a:t>
            </a:r>
            <a:r>
              <a:rPr lang="en-US" sz="2200" i="1" dirty="0" err="1" smtClean="0"/>
              <a:t>Nejar</a:t>
            </a:r>
            <a:r>
              <a:rPr lang="en-US" sz="2200" i="1" dirty="0" smtClean="0"/>
              <a:t> para a SMAM </a:t>
            </a:r>
            <a:r>
              <a:rPr lang="en-US" sz="2200" i="1" dirty="0" smtClean="0"/>
              <a:t>2018/ </a:t>
            </a:r>
            <a:r>
              <a:rPr lang="en-US" sz="2200" i="1" dirty="0" smtClean="0"/>
              <a:t>IBFAN Br. Favor </a:t>
            </a:r>
            <a:r>
              <a:rPr lang="en-US" sz="2200" i="1" dirty="0" err="1" smtClean="0"/>
              <a:t>mencionar</a:t>
            </a:r>
            <a:r>
              <a:rPr lang="en-US" sz="2200" i="1" dirty="0" smtClean="0"/>
              <a:t> </a:t>
            </a:r>
            <a:r>
              <a:rPr lang="en-US" sz="2200" i="1" dirty="0" err="1" smtClean="0"/>
              <a:t>os</a:t>
            </a:r>
            <a:r>
              <a:rPr lang="en-US" sz="2200" i="1" dirty="0" smtClean="0"/>
              <a:t> </a:t>
            </a:r>
            <a:r>
              <a:rPr lang="en-US" sz="2200" i="1" dirty="0" err="1" smtClean="0"/>
              <a:t>cr</a:t>
            </a:r>
            <a:r>
              <a:rPr lang="en-US" sz="2200" i="1" dirty="0" err="1" smtClean="0"/>
              <a:t>é</a:t>
            </a:r>
            <a:r>
              <a:rPr lang="en-US" sz="2200" i="1" dirty="0" err="1" smtClean="0"/>
              <a:t>ditos</a:t>
            </a:r>
            <a:r>
              <a:rPr lang="en-US" sz="2200" i="1" dirty="0" smtClean="0"/>
              <a:t>.</a:t>
            </a:r>
            <a:endParaRPr lang="en-US" sz="2200" i="1" dirty="0"/>
          </a:p>
          <a:p>
            <a:endParaRPr lang="en-US" sz="2200" dirty="0"/>
          </a:p>
          <a:p>
            <a:endParaRPr lang="en-US" sz="1600" dirty="0"/>
          </a:p>
          <a:p>
            <a:endParaRPr lang="en-GB" sz="1600" dirty="0">
              <a:solidFill>
                <a:schemeClr val="accent1">
                  <a:lumMod val="20000"/>
                  <a:lumOff val="80000"/>
                </a:schemeClr>
              </a:solidFill>
            </a:endParaRPr>
          </a:p>
          <a:p>
            <a:endParaRPr lang="pt-BR" dirty="0"/>
          </a:p>
        </p:txBody>
      </p:sp>
      <p:pic>
        <p:nvPicPr>
          <p:cNvPr id="5" name="Picture 2" descr="Nenhum texto alternativo automÃ¡tico disponÃ­ve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90" b="22565"/>
          <a:stretch/>
        </p:blipFill>
        <p:spPr bwMode="auto">
          <a:xfrm>
            <a:off x="8062120" y="10894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Número de Slide 3"/>
          <p:cNvSpPr>
            <a:spLocks noGrp="1"/>
          </p:cNvSpPr>
          <p:nvPr>
            <p:ph type="sldNum" sz="quarter" idx="12"/>
          </p:nvPr>
        </p:nvSpPr>
        <p:spPr/>
        <p:txBody>
          <a:bodyPr/>
          <a:lstStyle/>
          <a:p>
            <a:pPr>
              <a:defRPr/>
            </a:pPr>
            <a:fld id="{584295B2-F152-4C48-BDCE-06FC4A12A368}" type="slidenum">
              <a:rPr lang="pt-BR" altLang="pt-BR" smtClean="0"/>
              <a:pPr>
                <a:defRPr/>
              </a:pPr>
              <a:t>31</a:t>
            </a:fld>
            <a:endParaRPr lang="pt-BR" altLang="pt-BR"/>
          </a:p>
        </p:txBody>
      </p:sp>
    </p:spTree>
    <p:extLst>
      <p:ext uri="{BB962C8B-B14F-4D97-AF65-F5344CB8AC3E}">
        <p14:creationId xmlns:p14="http://schemas.microsoft.com/office/powerpoint/2010/main" val="17440463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1031632" y="228600"/>
            <a:ext cx="6934200" cy="1200329"/>
          </a:xfrm>
          <a:prstGeom prst="rect">
            <a:avLst/>
          </a:prstGeom>
          <a:solidFill>
            <a:schemeClr val="accent6">
              <a:lumMod val="75000"/>
            </a:schemeClr>
          </a:solidFill>
          <a:ln>
            <a:noFill/>
          </a:ln>
          <a:effec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3600" b="1" dirty="0">
                <a:solidFill>
                  <a:schemeClr val="bg1"/>
                </a:solidFill>
              </a:rPr>
              <a:t>COMPOSIÇÃO </a:t>
            </a:r>
            <a:r>
              <a:rPr lang="pt-BR" altLang="pt-BR" sz="3600" b="1" dirty="0" smtClean="0">
                <a:solidFill>
                  <a:schemeClr val="bg1"/>
                </a:solidFill>
              </a:rPr>
              <a:t/>
            </a:r>
            <a:br>
              <a:rPr lang="pt-BR" altLang="pt-BR" sz="3600" b="1" dirty="0" smtClean="0">
                <a:solidFill>
                  <a:schemeClr val="bg1"/>
                </a:solidFill>
              </a:rPr>
            </a:br>
            <a:r>
              <a:rPr lang="pt-BR" altLang="pt-BR" sz="3600" b="1" dirty="0" smtClean="0">
                <a:solidFill>
                  <a:schemeClr val="bg1"/>
                </a:solidFill>
              </a:rPr>
              <a:t>DO </a:t>
            </a:r>
            <a:r>
              <a:rPr lang="pt-BR" altLang="pt-BR" sz="3600" b="1" dirty="0">
                <a:solidFill>
                  <a:schemeClr val="bg1"/>
                </a:solidFill>
              </a:rPr>
              <a:t>L</a:t>
            </a:r>
            <a:r>
              <a:rPr lang="pt-BR" altLang="pt-BR" sz="3600" b="1" dirty="0" smtClean="0">
                <a:solidFill>
                  <a:schemeClr val="bg1"/>
                </a:solidFill>
              </a:rPr>
              <a:t>EITE </a:t>
            </a:r>
            <a:r>
              <a:rPr lang="pt-BR" altLang="pt-BR" sz="3600" b="1" dirty="0">
                <a:solidFill>
                  <a:schemeClr val="bg1"/>
                </a:solidFill>
              </a:rPr>
              <a:t>MATERNO</a:t>
            </a:r>
            <a:endParaRPr lang="pt-BR" altLang="pt-BR" sz="3600" dirty="0">
              <a:solidFill>
                <a:schemeClr val="bg1"/>
              </a:solidFill>
            </a:endParaRPr>
          </a:p>
        </p:txBody>
      </p:sp>
      <p:sp>
        <p:nvSpPr>
          <p:cNvPr id="175107" name="Text Box 3"/>
          <p:cNvSpPr txBox="1">
            <a:spLocks noChangeArrowheads="1"/>
          </p:cNvSpPr>
          <p:nvPr/>
        </p:nvSpPr>
        <p:spPr bwMode="auto">
          <a:xfrm>
            <a:off x="457200" y="1981200"/>
            <a:ext cx="8077200" cy="519113"/>
          </a:xfrm>
          <a:prstGeom prst="rect">
            <a:avLst/>
          </a:prstGeom>
          <a:solidFill>
            <a:srgbClr val="92D050"/>
          </a:solidFill>
          <a:ln>
            <a:noFill/>
          </a:ln>
          <a:effec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2800" b="1" dirty="0">
                <a:solidFill>
                  <a:schemeClr val="bg1"/>
                </a:solidFill>
              </a:rPr>
              <a:t>“O LEITE MATERNO É ESPÉCIE-ESPECÍFICO”</a:t>
            </a:r>
          </a:p>
        </p:txBody>
      </p:sp>
      <p:sp>
        <p:nvSpPr>
          <p:cNvPr id="175108" name="Text Box 4"/>
          <p:cNvSpPr txBox="1">
            <a:spLocks noChangeArrowheads="1"/>
          </p:cNvSpPr>
          <p:nvPr/>
        </p:nvSpPr>
        <p:spPr bwMode="auto">
          <a:xfrm>
            <a:off x="825803" y="2998498"/>
            <a:ext cx="2057400" cy="519112"/>
          </a:xfrm>
          <a:prstGeom prst="rect">
            <a:avLst/>
          </a:prstGeom>
          <a:solidFill>
            <a:schemeClr val="accent4">
              <a:lumMod val="75000"/>
            </a:schemeClr>
          </a:solidFill>
          <a:ln>
            <a:noFill/>
          </a:ln>
          <a:effec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pt-BR" altLang="pt-BR" sz="2800" b="1" dirty="0">
                <a:solidFill>
                  <a:schemeClr val="bg1"/>
                </a:solidFill>
              </a:rPr>
              <a:t>GORDURA</a:t>
            </a:r>
          </a:p>
        </p:txBody>
      </p:sp>
      <p:sp>
        <p:nvSpPr>
          <p:cNvPr id="175109" name="Text Box 5"/>
          <p:cNvSpPr txBox="1">
            <a:spLocks noChangeArrowheads="1"/>
          </p:cNvSpPr>
          <p:nvPr/>
        </p:nvSpPr>
        <p:spPr bwMode="auto">
          <a:xfrm>
            <a:off x="6413198" y="4110082"/>
            <a:ext cx="2286000" cy="5191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2800" b="1" dirty="0">
                <a:solidFill>
                  <a:schemeClr val="bg1"/>
                </a:solidFill>
              </a:rPr>
              <a:t>PROTEÍNA</a:t>
            </a:r>
          </a:p>
        </p:txBody>
      </p:sp>
      <p:sp>
        <p:nvSpPr>
          <p:cNvPr id="175110" name="Text Box 6"/>
          <p:cNvSpPr txBox="1">
            <a:spLocks noChangeArrowheads="1"/>
          </p:cNvSpPr>
          <p:nvPr/>
        </p:nvSpPr>
        <p:spPr bwMode="auto">
          <a:xfrm>
            <a:off x="3505200" y="3124200"/>
            <a:ext cx="2209800" cy="519113"/>
          </a:xfrm>
          <a:prstGeom prst="rect">
            <a:avLst/>
          </a:prstGeom>
          <a:solidFill>
            <a:schemeClr val="accent6">
              <a:lumMod val="60000"/>
              <a:lumOff val="40000"/>
            </a:schemeClr>
          </a:solidFill>
          <a:ln>
            <a:noFill/>
          </a:ln>
          <a:effec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2800" b="1">
                <a:solidFill>
                  <a:schemeClr val="bg1"/>
                </a:solidFill>
              </a:rPr>
              <a:t>AÇÚCAR</a:t>
            </a:r>
          </a:p>
        </p:txBody>
      </p:sp>
      <p:sp>
        <p:nvSpPr>
          <p:cNvPr id="175111" name="Text Box 7"/>
          <p:cNvSpPr txBox="1">
            <a:spLocks noChangeArrowheads="1"/>
          </p:cNvSpPr>
          <p:nvPr/>
        </p:nvSpPr>
        <p:spPr bwMode="auto">
          <a:xfrm>
            <a:off x="3411311" y="4368219"/>
            <a:ext cx="1905000" cy="57943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b="1">
                <a:solidFill>
                  <a:schemeClr val="bg1"/>
                </a:solidFill>
              </a:rPr>
              <a:t>FERRO</a:t>
            </a:r>
          </a:p>
        </p:txBody>
      </p:sp>
      <p:sp>
        <p:nvSpPr>
          <p:cNvPr id="175112" name="Text Box 8"/>
          <p:cNvSpPr txBox="1">
            <a:spLocks noChangeArrowheads="1"/>
          </p:cNvSpPr>
          <p:nvPr/>
        </p:nvSpPr>
        <p:spPr bwMode="auto">
          <a:xfrm>
            <a:off x="762000" y="4169156"/>
            <a:ext cx="1905000" cy="579438"/>
          </a:xfrm>
          <a:prstGeom prst="rect">
            <a:avLst/>
          </a:prstGeom>
          <a:solidFill>
            <a:schemeClr val="accent1">
              <a:lumMod val="40000"/>
              <a:lumOff val="60000"/>
            </a:schemeClr>
          </a:solidFill>
          <a:ln>
            <a:noFill/>
          </a:ln>
          <a:effec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b="1" dirty="0">
                <a:solidFill>
                  <a:schemeClr val="bg1"/>
                </a:solidFill>
              </a:rPr>
              <a:t>ÁGUA</a:t>
            </a:r>
          </a:p>
        </p:txBody>
      </p:sp>
      <p:sp>
        <p:nvSpPr>
          <p:cNvPr id="175113" name="Text Box 9"/>
          <p:cNvSpPr txBox="1">
            <a:spLocks noChangeArrowheads="1"/>
          </p:cNvSpPr>
          <p:nvPr/>
        </p:nvSpPr>
        <p:spPr bwMode="auto">
          <a:xfrm>
            <a:off x="6324600" y="2909888"/>
            <a:ext cx="2362200" cy="519112"/>
          </a:xfrm>
          <a:prstGeom prst="rect">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2800" b="1">
                <a:solidFill>
                  <a:schemeClr val="bg1"/>
                </a:solidFill>
              </a:rPr>
              <a:t>VITAMINAS</a:t>
            </a:r>
          </a:p>
        </p:txBody>
      </p:sp>
      <p:sp>
        <p:nvSpPr>
          <p:cNvPr id="175114" name="Text Box 10"/>
          <p:cNvSpPr txBox="1">
            <a:spLocks noChangeArrowheads="1"/>
          </p:cNvSpPr>
          <p:nvPr/>
        </p:nvSpPr>
        <p:spPr bwMode="auto">
          <a:xfrm>
            <a:off x="5899301" y="5442095"/>
            <a:ext cx="2971800" cy="519113"/>
          </a:xfrm>
          <a:prstGeom prst="rect">
            <a:avLst/>
          </a:prstGeom>
          <a:solidFill>
            <a:schemeClr val="tx2">
              <a:lumMod val="75000"/>
            </a:schemeClr>
          </a:solidFill>
          <a:ln>
            <a:noFill/>
          </a:ln>
          <a:effec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2800" b="1" dirty="0">
                <a:solidFill>
                  <a:schemeClr val="bg1"/>
                </a:solidFill>
              </a:rPr>
              <a:t>ANTICORPOS</a:t>
            </a:r>
          </a:p>
        </p:txBody>
      </p:sp>
      <p:sp>
        <p:nvSpPr>
          <p:cNvPr id="175115" name="Text Box 11"/>
          <p:cNvSpPr txBox="1">
            <a:spLocks noChangeArrowheads="1"/>
          </p:cNvSpPr>
          <p:nvPr/>
        </p:nvSpPr>
        <p:spPr bwMode="auto">
          <a:xfrm>
            <a:off x="3544207" y="5338717"/>
            <a:ext cx="1828800" cy="519113"/>
          </a:xfrm>
          <a:prstGeom prst="rect">
            <a:avLst/>
          </a:prstGeom>
          <a:solidFill>
            <a:schemeClr val="accent4">
              <a:lumMod val="50000"/>
            </a:schemeClr>
          </a:solidFill>
          <a:ln>
            <a:noFill/>
          </a:ln>
          <a:effec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2800" b="1" dirty="0">
                <a:solidFill>
                  <a:schemeClr val="bg1"/>
                </a:solidFill>
              </a:rPr>
              <a:t>SAIS</a:t>
            </a:r>
          </a:p>
        </p:txBody>
      </p:sp>
      <p:sp>
        <p:nvSpPr>
          <p:cNvPr id="175116" name="Text Box 12"/>
          <p:cNvSpPr txBox="1">
            <a:spLocks noChangeArrowheads="1"/>
          </p:cNvSpPr>
          <p:nvPr/>
        </p:nvSpPr>
        <p:spPr bwMode="auto">
          <a:xfrm>
            <a:off x="641502" y="5611623"/>
            <a:ext cx="2362200" cy="5794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b="1">
                <a:solidFill>
                  <a:schemeClr val="bg1"/>
                </a:solidFill>
              </a:rPr>
              <a:t>ENZIMAS</a:t>
            </a:r>
          </a:p>
        </p:txBody>
      </p:sp>
      <p:sp>
        <p:nvSpPr>
          <p:cNvPr id="23565" name="Text Box 13"/>
          <p:cNvSpPr txBox="1">
            <a:spLocks noChangeArrowheads="1"/>
          </p:cNvSpPr>
          <p:nvPr/>
        </p:nvSpPr>
        <p:spPr bwMode="auto">
          <a:xfrm>
            <a:off x="2209800" y="6400800"/>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pt-BR" sz="1800" b="1"/>
              <a:t>Instituto de Saúde/CIP/SES-SP</a:t>
            </a:r>
          </a:p>
        </p:txBody>
      </p:sp>
      <p:pic>
        <p:nvPicPr>
          <p:cNvPr id="15"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pPr>
              <a:defRPr/>
            </a:pPr>
            <a:fld id="{7D34B10E-44B3-47BE-BB86-85563954DE4B}" type="slidenum">
              <a:rPr lang="pt-BR" altLang="pt-BR" smtClean="0"/>
              <a:pPr>
                <a:defRPr/>
              </a:pPr>
              <a:t>4</a:t>
            </a:fld>
            <a:endParaRPr lang="pt-BR" altLang="pt-BR"/>
          </a:p>
        </p:txBody>
      </p:sp>
    </p:spTree>
    <p:extLst>
      <p:ext uri="{BB962C8B-B14F-4D97-AF65-F5344CB8AC3E}">
        <p14:creationId xmlns:p14="http://schemas.microsoft.com/office/powerpoint/2010/main" val="731112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dissolve">
                                      <p:cBhvr>
                                        <p:cTn id="7" dur="500"/>
                                        <p:tgtEl>
                                          <p:spTgt spid="17510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5108"/>
                                        </p:tgtEl>
                                        <p:attrNameLst>
                                          <p:attrName>style.visibility</p:attrName>
                                        </p:attrNameLst>
                                      </p:cBhvr>
                                      <p:to>
                                        <p:strVal val="visible"/>
                                      </p:to>
                                    </p:set>
                                    <p:animEffect transition="in" filter="dissolve">
                                      <p:cBhvr>
                                        <p:cTn id="11" dur="500"/>
                                        <p:tgtEl>
                                          <p:spTgt spid="17510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75109"/>
                                        </p:tgtEl>
                                        <p:attrNameLst>
                                          <p:attrName>style.visibility</p:attrName>
                                        </p:attrNameLst>
                                      </p:cBhvr>
                                      <p:to>
                                        <p:strVal val="visible"/>
                                      </p:to>
                                    </p:set>
                                    <p:animEffect transition="in" filter="dissolve">
                                      <p:cBhvr>
                                        <p:cTn id="15" dur="500"/>
                                        <p:tgtEl>
                                          <p:spTgt spid="17510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75110"/>
                                        </p:tgtEl>
                                        <p:attrNameLst>
                                          <p:attrName>style.visibility</p:attrName>
                                        </p:attrNameLst>
                                      </p:cBhvr>
                                      <p:to>
                                        <p:strVal val="visible"/>
                                      </p:to>
                                    </p:set>
                                    <p:animEffect transition="in" filter="dissolve">
                                      <p:cBhvr>
                                        <p:cTn id="19" dur="500"/>
                                        <p:tgtEl>
                                          <p:spTgt spid="175110"/>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75111"/>
                                        </p:tgtEl>
                                        <p:attrNameLst>
                                          <p:attrName>style.visibility</p:attrName>
                                        </p:attrNameLst>
                                      </p:cBhvr>
                                      <p:to>
                                        <p:strVal val="visible"/>
                                      </p:to>
                                    </p:set>
                                    <p:animEffect transition="in" filter="dissolve">
                                      <p:cBhvr>
                                        <p:cTn id="23" dur="500"/>
                                        <p:tgtEl>
                                          <p:spTgt spid="175111"/>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75112"/>
                                        </p:tgtEl>
                                        <p:attrNameLst>
                                          <p:attrName>style.visibility</p:attrName>
                                        </p:attrNameLst>
                                      </p:cBhvr>
                                      <p:to>
                                        <p:strVal val="visible"/>
                                      </p:to>
                                    </p:set>
                                    <p:animEffect transition="in" filter="dissolve">
                                      <p:cBhvr>
                                        <p:cTn id="27" dur="500"/>
                                        <p:tgtEl>
                                          <p:spTgt spid="175112"/>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75113"/>
                                        </p:tgtEl>
                                        <p:attrNameLst>
                                          <p:attrName>style.visibility</p:attrName>
                                        </p:attrNameLst>
                                      </p:cBhvr>
                                      <p:to>
                                        <p:strVal val="visible"/>
                                      </p:to>
                                    </p:set>
                                    <p:animEffect transition="in" filter="dissolve">
                                      <p:cBhvr>
                                        <p:cTn id="31" dur="500"/>
                                        <p:tgtEl>
                                          <p:spTgt spid="175113"/>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75114"/>
                                        </p:tgtEl>
                                        <p:attrNameLst>
                                          <p:attrName>style.visibility</p:attrName>
                                        </p:attrNameLst>
                                      </p:cBhvr>
                                      <p:to>
                                        <p:strVal val="visible"/>
                                      </p:to>
                                    </p:set>
                                    <p:animEffect transition="in" filter="dissolve">
                                      <p:cBhvr>
                                        <p:cTn id="35" dur="500"/>
                                        <p:tgtEl>
                                          <p:spTgt spid="175114"/>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75115"/>
                                        </p:tgtEl>
                                        <p:attrNameLst>
                                          <p:attrName>style.visibility</p:attrName>
                                        </p:attrNameLst>
                                      </p:cBhvr>
                                      <p:to>
                                        <p:strVal val="visible"/>
                                      </p:to>
                                    </p:set>
                                    <p:animEffect transition="in" filter="dissolve">
                                      <p:cBhvr>
                                        <p:cTn id="39" dur="500"/>
                                        <p:tgtEl>
                                          <p:spTgt spid="175115"/>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75116"/>
                                        </p:tgtEl>
                                        <p:attrNameLst>
                                          <p:attrName>style.visibility</p:attrName>
                                        </p:attrNameLst>
                                      </p:cBhvr>
                                      <p:to>
                                        <p:strVal val="visible"/>
                                      </p:to>
                                    </p:set>
                                    <p:animEffect transition="in" filter="dissolve">
                                      <p:cBhvr>
                                        <p:cTn id="43" dur="500"/>
                                        <p:tgtEl>
                                          <p:spTgt spid="175116"/>
                                        </p:tgtEl>
                                      </p:cBhvr>
                                    </p:animEffect>
                                  </p:childTnLst>
                                </p:cTn>
                              </p:par>
                            </p:childTnLst>
                          </p:cTn>
                        </p:par>
                        <p:par>
                          <p:cTn id="44" fill="hold" nodeType="afterGroup">
                            <p:stCondLst>
                              <p:cond delay="5000"/>
                            </p:stCondLst>
                            <p:childTnLst>
                              <p:par>
                                <p:cTn id="45" presetID="17" presetClass="entr" presetSubtype="8" fill="hold" grpId="0" nodeType="afterEffect">
                                  <p:stCondLst>
                                    <p:cond delay="0"/>
                                  </p:stCondLst>
                                  <p:childTnLst>
                                    <p:set>
                                      <p:cBhvr>
                                        <p:cTn id="46" dur="1" fill="hold">
                                          <p:stCondLst>
                                            <p:cond delay="0"/>
                                          </p:stCondLst>
                                        </p:cTn>
                                        <p:tgtEl>
                                          <p:spTgt spid="175107"/>
                                        </p:tgtEl>
                                        <p:attrNameLst>
                                          <p:attrName>style.visibility</p:attrName>
                                        </p:attrNameLst>
                                      </p:cBhvr>
                                      <p:to>
                                        <p:strVal val="visible"/>
                                      </p:to>
                                    </p:set>
                                    <p:anim calcmode="lin" valueType="num">
                                      <p:cBhvr>
                                        <p:cTn id="47" dur="500" fill="hold"/>
                                        <p:tgtEl>
                                          <p:spTgt spid="175107"/>
                                        </p:tgtEl>
                                        <p:attrNameLst>
                                          <p:attrName>ppt_x</p:attrName>
                                        </p:attrNameLst>
                                      </p:cBhvr>
                                      <p:tavLst>
                                        <p:tav tm="0">
                                          <p:val>
                                            <p:strVal val="#ppt_x-#ppt_w/2"/>
                                          </p:val>
                                        </p:tav>
                                        <p:tav tm="100000">
                                          <p:val>
                                            <p:strVal val="#ppt_x"/>
                                          </p:val>
                                        </p:tav>
                                      </p:tavLst>
                                    </p:anim>
                                    <p:anim calcmode="lin" valueType="num">
                                      <p:cBhvr>
                                        <p:cTn id="48" dur="500" fill="hold"/>
                                        <p:tgtEl>
                                          <p:spTgt spid="175107"/>
                                        </p:tgtEl>
                                        <p:attrNameLst>
                                          <p:attrName>ppt_y</p:attrName>
                                        </p:attrNameLst>
                                      </p:cBhvr>
                                      <p:tavLst>
                                        <p:tav tm="0">
                                          <p:val>
                                            <p:strVal val="#ppt_y"/>
                                          </p:val>
                                        </p:tav>
                                        <p:tav tm="100000">
                                          <p:val>
                                            <p:strVal val="#ppt_y"/>
                                          </p:val>
                                        </p:tav>
                                      </p:tavLst>
                                    </p:anim>
                                    <p:anim calcmode="lin" valueType="num">
                                      <p:cBhvr>
                                        <p:cTn id="49" dur="500" fill="hold"/>
                                        <p:tgtEl>
                                          <p:spTgt spid="175107"/>
                                        </p:tgtEl>
                                        <p:attrNameLst>
                                          <p:attrName>ppt_w</p:attrName>
                                        </p:attrNameLst>
                                      </p:cBhvr>
                                      <p:tavLst>
                                        <p:tav tm="0">
                                          <p:val>
                                            <p:fltVal val="0"/>
                                          </p:val>
                                        </p:tav>
                                        <p:tav tm="100000">
                                          <p:val>
                                            <p:strVal val="#ppt_w"/>
                                          </p:val>
                                        </p:tav>
                                      </p:tavLst>
                                    </p:anim>
                                    <p:anim calcmode="lin" valueType="num">
                                      <p:cBhvr>
                                        <p:cTn id="50" dur="500" fill="hold"/>
                                        <p:tgtEl>
                                          <p:spTgt spid="175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autoUpdateAnimBg="0"/>
      <p:bldP spid="175107" grpId="0" animBg="1" autoUpdateAnimBg="0"/>
      <p:bldP spid="175108" grpId="0" animBg="1" autoUpdateAnimBg="0"/>
      <p:bldP spid="175109" grpId="0" animBg="1" autoUpdateAnimBg="0"/>
      <p:bldP spid="175110" grpId="0" animBg="1" autoUpdateAnimBg="0"/>
      <p:bldP spid="175111" grpId="0" animBg="1" autoUpdateAnimBg="0"/>
      <p:bldP spid="175112" grpId="0" animBg="1" autoUpdateAnimBg="0"/>
      <p:bldP spid="175113" grpId="0" animBg="1" autoUpdateAnimBg="0"/>
      <p:bldP spid="175114" grpId="0" animBg="1" autoUpdateAnimBg="0"/>
      <p:bldP spid="175115" grpId="0" animBg="1" autoUpdateAnimBg="0"/>
      <p:bldP spid="17511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762000" y="609600"/>
            <a:ext cx="7620000" cy="5562600"/>
            <a:chOff x="480" y="384"/>
            <a:chExt cx="4800" cy="3504"/>
          </a:xfrm>
        </p:grpSpPr>
        <p:sp>
          <p:nvSpPr>
            <p:cNvPr id="25604" name="Text Box 3"/>
            <p:cNvSpPr txBox="1">
              <a:spLocks noChangeArrowheads="1"/>
            </p:cNvSpPr>
            <p:nvPr/>
          </p:nvSpPr>
          <p:spPr bwMode="auto">
            <a:xfrm>
              <a:off x="1248" y="1104"/>
              <a:ext cx="3264" cy="404"/>
            </a:xfrm>
            <a:prstGeom prst="rect">
              <a:avLst/>
            </a:prstGeom>
            <a:solidFill>
              <a:schemeClr val="accent6">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3600" b="1" dirty="0"/>
                <a:t>MACRONUTRIENTES</a:t>
              </a:r>
            </a:p>
          </p:txBody>
        </p:sp>
        <p:sp>
          <p:nvSpPr>
            <p:cNvPr id="25605" name="Text Box 4"/>
            <p:cNvSpPr txBox="1">
              <a:spLocks noChangeArrowheads="1"/>
            </p:cNvSpPr>
            <p:nvPr/>
          </p:nvSpPr>
          <p:spPr bwMode="auto">
            <a:xfrm>
              <a:off x="1080" y="384"/>
              <a:ext cx="3600" cy="412"/>
            </a:xfrm>
            <a:prstGeom prst="rect">
              <a:avLst/>
            </a:prstGeom>
            <a:solidFill>
              <a:schemeClr val="accent6">
                <a:lumMod val="75000"/>
              </a:schemeClr>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3600" b="1" dirty="0">
                  <a:solidFill>
                    <a:schemeClr val="bg1"/>
                  </a:solidFill>
                </a:rPr>
                <a:t>COMPOSIÇÃO DO LEITE</a:t>
              </a:r>
              <a:endParaRPr lang="pt-BR" altLang="pt-BR" sz="3600" dirty="0">
                <a:solidFill>
                  <a:schemeClr val="bg1"/>
                </a:solidFill>
              </a:endParaRPr>
            </a:p>
          </p:txBody>
        </p:sp>
        <p:grpSp>
          <p:nvGrpSpPr>
            <p:cNvPr id="25606" name="Group 5"/>
            <p:cNvGrpSpPr>
              <a:grpSpLocks/>
            </p:cNvGrpSpPr>
            <p:nvPr/>
          </p:nvGrpSpPr>
          <p:grpSpPr bwMode="auto">
            <a:xfrm>
              <a:off x="480" y="1872"/>
              <a:ext cx="4800" cy="2016"/>
              <a:chOff x="480" y="1680"/>
              <a:chExt cx="4800" cy="1649"/>
            </a:xfrm>
          </p:grpSpPr>
          <p:sp>
            <p:nvSpPr>
              <p:cNvPr id="25607" name="Rectangle 6"/>
              <p:cNvSpPr>
                <a:spLocks noChangeArrowheads="1"/>
              </p:cNvSpPr>
              <p:nvPr/>
            </p:nvSpPr>
            <p:spPr bwMode="auto">
              <a:xfrm>
                <a:off x="4116" y="2910"/>
                <a:ext cx="1164" cy="419"/>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a:t>4,1%</a:t>
                </a:r>
              </a:p>
            </p:txBody>
          </p:sp>
          <p:sp>
            <p:nvSpPr>
              <p:cNvPr id="25608" name="Rectangle 7"/>
              <p:cNvSpPr>
                <a:spLocks noChangeArrowheads="1"/>
              </p:cNvSpPr>
              <p:nvPr/>
            </p:nvSpPr>
            <p:spPr bwMode="auto">
              <a:xfrm>
                <a:off x="2856" y="2910"/>
                <a:ext cx="1260" cy="419"/>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a:t>2,9%</a:t>
                </a:r>
              </a:p>
            </p:txBody>
          </p:sp>
          <p:sp>
            <p:nvSpPr>
              <p:cNvPr id="25609" name="Rectangle 8"/>
              <p:cNvSpPr>
                <a:spLocks noChangeArrowheads="1"/>
              </p:cNvSpPr>
              <p:nvPr/>
            </p:nvSpPr>
            <p:spPr bwMode="auto">
              <a:xfrm>
                <a:off x="1595" y="2910"/>
                <a:ext cx="1261" cy="419"/>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a:t>4,5%</a:t>
                </a:r>
              </a:p>
            </p:txBody>
          </p:sp>
          <p:sp>
            <p:nvSpPr>
              <p:cNvPr id="25610" name="Rectangle 9"/>
              <p:cNvSpPr>
                <a:spLocks noChangeArrowheads="1"/>
              </p:cNvSpPr>
              <p:nvPr/>
            </p:nvSpPr>
            <p:spPr bwMode="auto">
              <a:xfrm>
                <a:off x="480" y="2910"/>
                <a:ext cx="1115" cy="419"/>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a:t>CABRA</a:t>
                </a:r>
              </a:p>
            </p:txBody>
          </p:sp>
          <p:sp>
            <p:nvSpPr>
              <p:cNvPr id="25611" name="Rectangle 10"/>
              <p:cNvSpPr>
                <a:spLocks noChangeArrowheads="1"/>
              </p:cNvSpPr>
              <p:nvPr/>
            </p:nvSpPr>
            <p:spPr bwMode="auto">
              <a:xfrm>
                <a:off x="4116" y="2535"/>
                <a:ext cx="1164" cy="375"/>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a:t>4,8%</a:t>
                </a:r>
              </a:p>
            </p:txBody>
          </p:sp>
          <p:sp>
            <p:nvSpPr>
              <p:cNvPr id="25612" name="Rectangle 11"/>
              <p:cNvSpPr>
                <a:spLocks noChangeArrowheads="1"/>
              </p:cNvSpPr>
              <p:nvPr/>
            </p:nvSpPr>
            <p:spPr bwMode="auto">
              <a:xfrm>
                <a:off x="2855" y="2532"/>
                <a:ext cx="1260" cy="375"/>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a:t>3,4%</a:t>
                </a:r>
              </a:p>
            </p:txBody>
          </p:sp>
          <p:sp>
            <p:nvSpPr>
              <p:cNvPr id="25613" name="Rectangle 12"/>
              <p:cNvSpPr>
                <a:spLocks noChangeArrowheads="1"/>
              </p:cNvSpPr>
              <p:nvPr/>
            </p:nvSpPr>
            <p:spPr bwMode="auto">
              <a:xfrm>
                <a:off x="1595" y="2535"/>
                <a:ext cx="1261" cy="375"/>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a:t>3,7%</a:t>
                </a:r>
              </a:p>
            </p:txBody>
          </p:sp>
          <p:sp>
            <p:nvSpPr>
              <p:cNvPr id="25614" name="Rectangle 13"/>
              <p:cNvSpPr>
                <a:spLocks noChangeArrowheads="1"/>
              </p:cNvSpPr>
              <p:nvPr/>
            </p:nvSpPr>
            <p:spPr bwMode="auto">
              <a:xfrm>
                <a:off x="480" y="2535"/>
                <a:ext cx="1115" cy="375"/>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a:t>VACA</a:t>
                </a:r>
              </a:p>
            </p:txBody>
          </p:sp>
          <p:sp>
            <p:nvSpPr>
              <p:cNvPr id="25615" name="Rectangle 14"/>
              <p:cNvSpPr>
                <a:spLocks noChangeArrowheads="1"/>
              </p:cNvSpPr>
              <p:nvPr/>
            </p:nvSpPr>
            <p:spPr bwMode="auto">
              <a:xfrm>
                <a:off x="4116" y="2160"/>
                <a:ext cx="1164" cy="375"/>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a:t>7,0%</a:t>
                </a:r>
              </a:p>
            </p:txBody>
          </p:sp>
          <p:sp>
            <p:nvSpPr>
              <p:cNvPr id="25616" name="Rectangle 15"/>
              <p:cNvSpPr>
                <a:spLocks noChangeArrowheads="1"/>
              </p:cNvSpPr>
              <p:nvPr/>
            </p:nvSpPr>
            <p:spPr bwMode="auto">
              <a:xfrm>
                <a:off x="2856" y="2160"/>
                <a:ext cx="1260" cy="375"/>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a:t>0,9%</a:t>
                </a:r>
              </a:p>
            </p:txBody>
          </p:sp>
          <p:sp>
            <p:nvSpPr>
              <p:cNvPr id="25617" name="Rectangle 16"/>
              <p:cNvSpPr>
                <a:spLocks noChangeArrowheads="1"/>
              </p:cNvSpPr>
              <p:nvPr/>
            </p:nvSpPr>
            <p:spPr bwMode="auto">
              <a:xfrm>
                <a:off x="1595" y="2160"/>
                <a:ext cx="1261" cy="375"/>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a:t>3,8%</a:t>
                </a:r>
              </a:p>
            </p:txBody>
          </p:sp>
          <p:sp>
            <p:nvSpPr>
              <p:cNvPr id="25618" name="Rectangle 17"/>
              <p:cNvSpPr>
                <a:spLocks noChangeArrowheads="1"/>
              </p:cNvSpPr>
              <p:nvPr/>
            </p:nvSpPr>
            <p:spPr bwMode="auto">
              <a:xfrm>
                <a:off x="480" y="2160"/>
                <a:ext cx="1115" cy="375"/>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smtClean="0"/>
                  <a:t>HUMANA</a:t>
                </a:r>
                <a:endParaRPr lang="pt-BR" altLang="pt-BR" sz="2800" dirty="0"/>
              </a:p>
            </p:txBody>
          </p:sp>
          <p:sp>
            <p:nvSpPr>
              <p:cNvPr id="25619" name="Rectangle 18"/>
              <p:cNvSpPr>
                <a:spLocks noChangeArrowheads="1"/>
              </p:cNvSpPr>
              <p:nvPr/>
            </p:nvSpPr>
            <p:spPr bwMode="auto">
              <a:xfrm>
                <a:off x="4116" y="1680"/>
                <a:ext cx="1164" cy="48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a:t>LACTOSE</a:t>
                </a:r>
              </a:p>
            </p:txBody>
          </p:sp>
          <p:sp>
            <p:nvSpPr>
              <p:cNvPr id="25620" name="Rectangle 19"/>
              <p:cNvSpPr>
                <a:spLocks noChangeArrowheads="1"/>
              </p:cNvSpPr>
              <p:nvPr/>
            </p:nvSpPr>
            <p:spPr bwMode="auto">
              <a:xfrm>
                <a:off x="2856" y="1680"/>
                <a:ext cx="1260" cy="48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smtClean="0"/>
                  <a:t>PROTEÍNA</a:t>
                </a:r>
                <a:endParaRPr lang="pt-BR" altLang="pt-BR" sz="2800" dirty="0"/>
              </a:p>
            </p:txBody>
          </p:sp>
          <p:sp>
            <p:nvSpPr>
              <p:cNvPr id="25621" name="Rectangle 20"/>
              <p:cNvSpPr>
                <a:spLocks noChangeArrowheads="1"/>
              </p:cNvSpPr>
              <p:nvPr/>
            </p:nvSpPr>
            <p:spPr bwMode="auto">
              <a:xfrm>
                <a:off x="1595" y="1680"/>
                <a:ext cx="1261" cy="48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a:t>GORDURA</a:t>
                </a:r>
              </a:p>
            </p:txBody>
          </p:sp>
          <p:sp>
            <p:nvSpPr>
              <p:cNvPr id="25622" name="Rectangle 21"/>
              <p:cNvSpPr>
                <a:spLocks noChangeArrowheads="1"/>
              </p:cNvSpPr>
              <p:nvPr/>
            </p:nvSpPr>
            <p:spPr bwMode="auto">
              <a:xfrm>
                <a:off x="480" y="1680"/>
                <a:ext cx="1115" cy="48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pt-BR" altLang="pt-BR" sz="2800" dirty="0"/>
                  <a:t>ESPÉCIE</a:t>
                </a:r>
              </a:p>
            </p:txBody>
          </p:sp>
          <p:sp>
            <p:nvSpPr>
              <p:cNvPr id="25623" name="Line 22"/>
              <p:cNvSpPr>
                <a:spLocks noChangeShapeType="1"/>
              </p:cNvSpPr>
              <p:nvPr/>
            </p:nvSpPr>
            <p:spPr bwMode="auto">
              <a:xfrm>
                <a:off x="480" y="1680"/>
                <a:ext cx="48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5624" name="Line 23"/>
              <p:cNvSpPr>
                <a:spLocks noChangeShapeType="1"/>
              </p:cNvSpPr>
              <p:nvPr/>
            </p:nvSpPr>
            <p:spPr bwMode="auto">
              <a:xfrm>
                <a:off x="480" y="2160"/>
                <a:ext cx="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5625" name="Line 24"/>
              <p:cNvSpPr>
                <a:spLocks noChangeShapeType="1"/>
              </p:cNvSpPr>
              <p:nvPr/>
            </p:nvSpPr>
            <p:spPr bwMode="auto">
              <a:xfrm>
                <a:off x="480" y="3329"/>
                <a:ext cx="48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5626" name="Line 25"/>
              <p:cNvSpPr>
                <a:spLocks noChangeShapeType="1"/>
              </p:cNvSpPr>
              <p:nvPr/>
            </p:nvSpPr>
            <p:spPr bwMode="auto">
              <a:xfrm>
                <a:off x="480" y="1680"/>
                <a:ext cx="0" cy="164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5627" name="Line 26"/>
              <p:cNvSpPr>
                <a:spLocks noChangeShapeType="1"/>
              </p:cNvSpPr>
              <p:nvPr/>
            </p:nvSpPr>
            <p:spPr bwMode="auto">
              <a:xfrm>
                <a:off x="1595" y="1680"/>
                <a:ext cx="0" cy="16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5628" name="Line 27"/>
              <p:cNvSpPr>
                <a:spLocks noChangeShapeType="1"/>
              </p:cNvSpPr>
              <p:nvPr/>
            </p:nvSpPr>
            <p:spPr bwMode="auto">
              <a:xfrm>
                <a:off x="2856" y="1680"/>
                <a:ext cx="0" cy="16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5629" name="Line 28"/>
              <p:cNvSpPr>
                <a:spLocks noChangeShapeType="1"/>
              </p:cNvSpPr>
              <p:nvPr/>
            </p:nvSpPr>
            <p:spPr bwMode="auto">
              <a:xfrm>
                <a:off x="4116" y="1680"/>
                <a:ext cx="0" cy="16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5630" name="Line 29"/>
              <p:cNvSpPr>
                <a:spLocks noChangeShapeType="1"/>
              </p:cNvSpPr>
              <p:nvPr/>
            </p:nvSpPr>
            <p:spPr bwMode="auto">
              <a:xfrm>
                <a:off x="5280" y="1680"/>
                <a:ext cx="0" cy="16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5631" name="Line 30"/>
              <p:cNvSpPr>
                <a:spLocks noChangeShapeType="1"/>
              </p:cNvSpPr>
              <p:nvPr/>
            </p:nvSpPr>
            <p:spPr bwMode="auto">
              <a:xfrm>
                <a:off x="480" y="2535"/>
                <a:ext cx="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5632" name="Line 31"/>
              <p:cNvSpPr>
                <a:spLocks noChangeShapeType="1"/>
              </p:cNvSpPr>
              <p:nvPr/>
            </p:nvSpPr>
            <p:spPr bwMode="auto">
              <a:xfrm>
                <a:off x="480" y="2910"/>
                <a:ext cx="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sp>
        <p:nvSpPr>
          <p:cNvPr id="25603" name="Text Box 32"/>
          <p:cNvSpPr txBox="1">
            <a:spLocks noChangeArrowheads="1"/>
          </p:cNvSpPr>
          <p:nvPr/>
        </p:nvSpPr>
        <p:spPr bwMode="auto">
          <a:xfrm>
            <a:off x="2209800" y="6400800"/>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pt-BR" sz="1800" b="1"/>
              <a:t>Instituto de Saúde/CIP/SES-SP</a:t>
            </a:r>
          </a:p>
        </p:txBody>
      </p:sp>
      <p:pic>
        <p:nvPicPr>
          <p:cNvPr id="34"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62000" y="1217931"/>
            <a:ext cx="45719" cy="461665"/>
          </a:xfrm>
          <a:prstGeom prst="rect">
            <a:avLst/>
          </a:prstGeom>
          <a:noFill/>
        </p:spPr>
        <p:txBody>
          <a:bodyPr wrap="square" rtlCol="0">
            <a:spAutoFit/>
          </a:bodyPr>
          <a:lstStyle/>
          <a:p>
            <a:endParaRPr lang="es-ES_tradnl" dirty="0"/>
          </a:p>
        </p:txBody>
      </p:sp>
      <p:sp>
        <p:nvSpPr>
          <p:cNvPr id="2" name="Espaço Reservado para Número de Slide 1"/>
          <p:cNvSpPr>
            <a:spLocks noGrp="1"/>
          </p:cNvSpPr>
          <p:nvPr>
            <p:ph type="sldNum" sz="quarter" idx="12"/>
          </p:nvPr>
        </p:nvSpPr>
        <p:spPr/>
        <p:txBody>
          <a:bodyPr/>
          <a:lstStyle/>
          <a:p>
            <a:pPr>
              <a:defRPr/>
            </a:pPr>
            <a:fld id="{7D34B10E-44B3-47BE-BB86-85563954DE4B}" type="slidenum">
              <a:rPr lang="pt-BR" altLang="pt-BR" smtClean="0"/>
              <a:pPr>
                <a:defRPr/>
              </a:pPr>
              <a:t>5</a:t>
            </a:fld>
            <a:endParaRPr lang="pt-BR" altLang="pt-BR"/>
          </a:p>
        </p:txBody>
      </p:sp>
    </p:spTree>
    <p:extLst>
      <p:ext uri="{BB962C8B-B14F-4D97-AF65-F5344CB8AC3E}">
        <p14:creationId xmlns:p14="http://schemas.microsoft.com/office/powerpoint/2010/main" val="35138488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00514" y="2096715"/>
            <a:ext cx="2858703" cy="1938992"/>
          </a:xfrm>
          <a:prstGeom prst="rect">
            <a:avLst/>
          </a:prstGeom>
        </p:spPr>
        <p:txBody>
          <a:bodyPr wrap="square">
            <a:spAutoFit/>
          </a:bodyPr>
          <a:lstStyle/>
          <a:p>
            <a:endParaRPr lang="pt-BR" sz="2000" b="1" dirty="0" smtClean="0">
              <a:latin typeface="Verdana"/>
              <a:cs typeface="Verdana"/>
            </a:endParaRPr>
          </a:p>
          <a:p>
            <a:endParaRPr lang="pt-BR" sz="2000" b="1" dirty="0" smtClean="0">
              <a:latin typeface="Verdana"/>
              <a:cs typeface="Verdana"/>
            </a:endParaRPr>
          </a:p>
          <a:p>
            <a:r>
              <a:rPr lang="pt-BR" sz="2000" b="1" dirty="0" smtClean="0">
                <a:latin typeface="Verdana"/>
                <a:cs typeface="Verdana"/>
              </a:rPr>
              <a:t>Urso-polar</a:t>
            </a:r>
            <a:endParaRPr lang="pt-BR" sz="2000" dirty="0">
              <a:latin typeface="Verdana"/>
              <a:cs typeface="Verdana"/>
            </a:endParaRPr>
          </a:p>
          <a:p>
            <a:r>
              <a:rPr lang="pt-BR" sz="2000" dirty="0">
                <a:latin typeface="Verdana"/>
                <a:cs typeface="Verdana"/>
              </a:rPr>
              <a:t>Proteínas: 20,4 g</a:t>
            </a:r>
          </a:p>
          <a:p>
            <a:r>
              <a:rPr lang="pt-BR" sz="2000" dirty="0">
                <a:latin typeface="Verdana"/>
                <a:cs typeface="Verdana"/>
              </a:rPr>
              <a:t>Minerais: 2,4 g</a:t>
            </a:r>
          </a:p>
          <a:p>
            <a:r>
              <a:rPr lang="pt-BR" sz="2000" dirty="0">
                <a:latin typeface="Verdana"/>
                <a:cs typeface="Verdana"/>
              </a:rPr>
              <a:t>Gordura: 62 </a:t>
            </a:r>
            <a:r>
              <a:rPr lang="pt-BR" sz="2000" dirty="0" smtClean="0">
                <a:latin typeface="Verdana"/>
                <a:cs typeface="Verdana"/>
              </a:rPr>
              <a:t>g</a:t>
            </a:r>
          </a:p>
        </p:txBody>
      </p:sp>
      <p:sp>
        <p:nvSpPr>
          <p:cNvPr id="3" name="Retângulo 2"/>
          <p:cNvSpPr/>
          <p:nvPr/>
        </p:nvSpPr>
        <p:spPr>
          <a:xfrm>
            <a:off x="3580599" y="1001166"/>
            <a:ext cx="5476774" cy="2585323"/>
          </a:xfrm>
          <a:prstGeom prst="rect">
            <a:avLst/>
          </a:prstGeom>
        </p:spPr>
        <p:txBody>
          <a:bodyPr wrap="square">
            <a:spAutoFit/>
          </a:bodyPr>
          <a:lstStyle/>
          <a:p>
            <a:r>
              <a:rPr lang="pt-BR" sz="2000" b="1" dirty="0" smtClean="0">
                <a:latin typeface="Verdana"/>
                <a:cs typeface="Verdana"/>
              </a:rPr>
              <a:t>Baleia</a:t>
            </a:r>
            <a:endParaRPr lang="pt-BR" sz="2000" dirty="0">
              <a:latin typeface="Verdana"/>
              <a:cs typeface="Verdana"/>
            </a:endParaRPr>
          </a:p>
          <a:p>
            <a:r>
              <a:rPr lang="pt-BR" sz="2000" dirty="0">
                <a:latin typeface="Verdana"/>
                <a:cs typeface="Verdana"/>
              </a:rPr>
              <a:t>Proteínas: 27,2 g</a:t>
            </a:r>
          </a:p>
          <a:p>
            <a:r>
              <a:rPr lang="pt-BR" sz="2000" dirty="0">
                <a:latin typeface="Verdana"/>
                <a:cs typeface="Verdana"/>
              </a:rPr>
              <a:t>Minerais: 3,2 g</a:t>
            </a:r>
          </a:p>
          <a:p>
            <a:r>
              <a:rPr lang="pt-BR" sz="2000" dirty="0">
                <a:latin typeface="Verdana"/>
                <a:cs typeface="Verdana"/>
              </a:rPr>
              <a:t>Gordura: 69,6 </a:t>
            </a:r>
            <a:r>
              <a:rPr lang="pt-BR" sz="2000" dirty="0" err="1" smtClean="0">
                <a:latin typeface="Verdana"/>
                <a:cs typeface="Verdana"/>
              </a:rPr>
              <a:t>g</a:t>
            </a:r>
            <a:endParaRPr lang="pt-BR" sz="1800" b="1" dirty="0" smtClean="0">
              <a:latin typeface="Verdana"/>
              <a:cs typeface="Verdana"/>
            </a:endParaRPr>
          </a:p>
          <a:p>
            <a:endParaRPr lang="pt-BR" sz="1800" b="1" dirty="0" smtClean="0">
              <a:latin typeface="Verdana"/>
              <a:cs typeface="Verdana"/>
            </a:endParaRPr>
          </a:p>
          <a:p>
            <a:r>
              <a:rPr lang="pt-BR" sz="1600" b="1" dirty="0" smtClean="0">
                <a:latin typeface="Verdana"/>
                <a:cs typeface="Verdana"/>
              </a:rPr>
              <a:t>Curiosidade</a:t>
            </a:r>
            <a:r>
              <a:rPr lang="pt-BR" sz="1600" b="1" dirty="0">
                <a:latin typeface="Verdana"/>
                <a:cs typeface="Verdana"/>
              </a:rPr>
              <a:t>:</a:t>
            </a:r>
            <a:r>
              <a:rPr lang="pt-BR" sz="1600" dirty="0">
                <a:latin typeface="Verdana"/>
                <a:cs typeface="Verdana"/>
              </a:rPr>
              <a:t> Um copo de leite de baleia tem mais do que o dobro de gordura </a:t>
            </a:r>
            <a:r>
              <a:rPr lang="pt-BR" sz="1600" dirty="0" smtClean="0">
                <a:latin typeface="Verdana"/>
                <a:cs typeface="Verdana"/>
              </a:rPr>
              <a:t>de </a:t>
            </a:r>
            <a:r>
              <a:rPr lang="pt-BR" sz="1600" dirty="0">
                <a:latin typeface="Verdana"/>
                <a:cs typeface="Verdana"/>
              </a:rPr>
              <a:t>um Big </a:t>
            </a:r>
            <a:r>
              <a:rPr lang="pt-BR" sz="1600" dirty="0" smtClean="0">
                <a:latin typeface="Verdana"/>
                <a:cs typeface="Verdana"/>
              </a:rPr>
              <a:t>Mac® </a:t>
            </a:r>
            <a:r>
              <a:rPr lang="pt-BR" sz="1600" dirty="0">
                <a:latin typeface="Verdana"/>
                <a:cs typeface="Verdana"/>
              </a:rPr>
              <a:t>e quase o dobro de </a:t>
            </a:r>
            <a:r>
              <a:rPr lang="pt-BR" sz="1600" dirty="0" smtClean="0">
                <a:latin typeface="Verdana"/>
                <a:cs typeface="Verdana"/>
              </a:rPr>
              <a:t>calorias; o leite da baleia não pode se misturar na água do mar</a:t>
            </a:r>
            <a:endParaRPr lang="pt-BR" sz="1600" b="0" i="0" u="none" strike="noStrike" dirty="0">
              <a:effectLst/>
              <a:latin typeface="Verdana"/>
              <a:cs typeface="Verdana"/>
            </a:endParaRPr>
          </a:p>
        </p:txBody>
      </p:sp>
      <p:sp>
        <p:nvSpPr>
          <p:cNvPr id="4" name="Retângulo 3"/>
          <p:cNvSpPr/>
          <p:nvPr/>
        </p:nvSpPr>
        <p:spPr>
          <a:xfrm>
            <a:off x="334915" y="4656227"/>
            <a:ext cx="2560321" cy="1323439"/>
          </a:xfrm>
          <a:prstGeom prst="rect">
            <a:avLst/>
          </a:prstGeom>
        </p:spPr>
        <p:txBody>
          <a:bodyPr wrap="square">
            <a:spAutoFit/>
          </a:bodyPr>
          <a:lstStyle/>
          <a:p>
            <a:r>
              <a:rPr lang="pt-BR" sz="2000" b="1" dirty="0" smtClean="0">
                <a:latin typeface="Verdana"/>
                <a:cs typeface="Verdana"/>
              </a:rPr>
              <a:t>Gato</a:t>
            </a:r>
            <a:endParaRPr lang="pt-BR" sz="2000" dirty="0">
              <a:latin typeface="Verdana"/>
              <a:cs typeface="Verdana"/>
            </a:endParaRPr>
          </a:p>
          <a:p>
            <a:r>
              <a:rPr lang="pt-BR" sz="2000" dirty="0">
                <a:latin typeface="Verdana"/>
                <a:cs typeface="Verdana"/>
              </a:rPr>
              <a:t>Proteínas: 20,2 g</a:t>
            </a:r>
          </a:p>
          <a:p>
            <a:r>
              <a:rPr lang="pt-BR" sz="2000" dirty="0">
                <a:latin typeface="Verdana"/>
                <a:cs typeface="Verdana"/>
              </a:rPr>
              <a:t>Minerais: 1 g</a:t>
            </a:r>
          </a:p>
          <a:p>
            <a:r>
              <a:rPr lang="pt-BR" sz="2000" dirty="0">
                <a:latin typeface="Verdana"/>
                <a:cs typeface="Verdana"/>
              </a:rPr>
              <a:t>Gordura: 14,2 g</a:t>
            </a:r>
            <a:endParaRPr lang="pt-BR" sz="2000" b="0" i="0" u="none" strike="noStrike" dirty="0">
              <a:effectLst/>
              <a:latin typeface="Verdana"/>
              <a:cs typeface="Verdana"/>
            </a:endParaRPr>
          </a:p>
        </p:txBody>
      </p:sp>
      <p:sp>
        <p:nvSpPr>
          <p:cNvPr id="5" name="CaixaDeTexto 4"/>
          <p:cNvSpPr txBox="1"/>
          <p:nvPr/>
        </p:nvSpPr>
        <p:spPr>
          <a:xfrm>
            <a:off x="96252" y="0"/>
            <a:ext cx="8470232" cy="830997"/>
          </a:xfrm>
          <a:prstGeom prst="rect">
            <a:avLst/>
          </a:prstGeom>
          <a:noFill/>
        </p:spPr>
        <p:txBody>
          <a:bodyPr wrap="square" rtlCol="0">
            <a:spAutoFit/>
          </a:bodyPr>
          <a:lstStyle/>
          <a:p>
            <a:pPr algn="ctr"/>
            <a:r>
              <a:rPr lang="pt-BR" b="1" dirty="0" smtClean="0">
                <a:latin typeface="Arial" panose="020B0604020202020204" pitchFamily="34" charset="0"/>
                <a:cs typeface="Arial" panose="020B0604020202020204" pitchFamily="34" charset="0"/>
              </a:rPr>
              <a:t>O leite de cada mamífero é a base da vida de cada espécie: substituir um leite pelo outro é impune?</a:t>
            </a:r>
            <a:endParaRPr lang="es-ES_tradnl" b="1" dirty="0">
              <a:latin typeface="Arial" panose="020B0604020202020204" pitchFamily="34" charset="0"/>
              <a:cs typeface="Arial" panose="020B0604020202020204" pitchFamily="34" charset="0"/>
            </a:endParaRPr>
          </a:p>
        </p:txBody>
      </p:sp>
      <p:sp>
        <p:nvSpPr>
          <p:cNvPr id="6" name="Retângulo 5"/>
          <p:cNvSpPr/>
          <p:nvPr/>
        </p:nvSpPr>
        <p:spPr>
          <a:xfrm>
            <a:off x="4738144" y="3886235"/>
            <a:ext cx="4302494" cy="2862322"/>
          </a:xfrm>
          <a:prstGeom prst="rect">
            <a:avLst/>
          </a:prstGeom>
        </p:spPr>
        <p:txBody>
          <a:bodyPr wrap="square">
            <a:spAutoFit/>
          </a:bodyPr>
          <a:lstStyle/>
          <a:p>
            <a:pPr marL="127000"/>
            <a:r>
              <a:rPr lang="pt-BR" sz="2000" b="1" dirty="0" smtClean="0">
                <a:solidFill>
                  <a:srgbClr val="000000"/>
                </a:solidFill>
                <a:latin typeface="Verdana" panose="020B0604030504040204" pitchFamily="34" charset="0"/>
              </a:rPr>
              <a:t>Canguru</a:t>
            </a:r>
            <a:r>
              <a:rPr lang="pt-BR" sz="2000" dirty="0" smtClean="0">
                <a:solidFill>
                  <a:srgbClr val="000000"/>
                </a:solidFill>
                <a:latin typeface="Verdana" panose="020B0604030504040204" pitchFamily="34" charset="0"/>
              </a:rPr>
              <a:t>: nasce e </a:t>
            </a:r>
            <a:r>
              <a:rPr lang="pt-BR" sz="2000" dirty="0">
                <a:solidFill>
                  <a:srgbClr val="000000"/>
                </a:solidFill>
                <a:latin typeface="Verdana" panose="020B0604030504040204" pitchFamily="34" charset="0"/>
              </a:rPr>
              <a:t>sobe pela barriga da mãe </a:t>
            </a:r>
            <a:r>
              <a:rPr lang="pt-BR" sz="2000" dirty="0" smtClean="0">
                <a:solidFill>
                  <a:srgbClr val="000000"/>
                </a:solidFill>
                <a:latin typeface="Verdana" panose="020B0604030504040204" pitchFamily="34" charset="0"/>
              </a:rPr>
              <a:t>e aí </a:t>
            </a:r>
            <a:r>
              <a:rPr lang="pt-BR" sz="2000" dirty="0" err="1" smtClean="0">
                <a:solidFill>
                  <a:srgbClr val="000000"/>
                </a:solidFill>
                <a:latin typeface="Verdana" panose="020B0604030504040204" pitchFamily="34" charset="0"/>
              </a:rPr>
              <a:t>permane-ce</a:t>
            </a:r>
            <a:r>
              <a:rPr lang="pt-BR" sz="2000" dirty="0" smtClean="0">
                <a:solidFill>
                  <a:srgbClr val="000000"/>
                </a:solidFill>
                <a:latin typeface="Verdana" panose="020B0604030504040204" pitchFamily="34" charset="0"/>
              </a:rPr>
              <a:t> </a:t>
            </a:r>
            <a:r>
              <a:rPr lang="pt-BR" sz="2000" dirty="0">
                <a:solidFill>
                  <a:srgbClr val="000000"/>
                </a:solidFill>
                <a:latin typeface="Verdana" panose="020B0604030504040204" pitchFamily="34" charset="0"/>
              </a:rPr>
              <a:t>durante cerca de seis meses, agarrado a uma das quatro </a:t>
            </a:r>
            <a:r>
              <a:rPr lang="pt-BR" sz="2000" dirty="0" smtClean="0">
                <a:solidFill>
                  <a:srgbClr val="000000"/>
                </a:solidFill>
                <a:latin typeface="Verdana" panose="020B0604030504040204" pitchFamily="34" charset="0"/>
              </a:rPr>
              <a:t>tetas; outra teta está com seu irmão. </a:t>
            </a:r>
            <a:r>
              <a:rPr lang="pt-BR" sz="2000" i="1" dirty="0" smtClean="0">
                <a:solidFill>
                  <a:srgbClr val="000000"/>
                </a:solidFill>
                <a:latin typeface="Verdana" panose="020B0604030504040204" pitchFamily="34" charset="0"/>
              </a:rPr>
              <a:t>Cada teta um leite de composição diferente: uma produz colostro, e a outra... </a:t>
            </a:r>
            <a:r>
              <a:rPr lang="pt-BR" sz="2000" i="1" dirty="0">
                <a:solidFill>
                  <a:srgbClr val="000000"/>
                </a:solidFill>
                <a:latin typeface="Verdana" panose="020B0604030504040204" pitchFamily="34" charset="0"/>
              </a:rPr>
              <a:t>l</a:t>
            </a:r>
            <a:r>
              <a:rPr lang="pt-BR" sz="2000" i="1" dirty="0" smtClean="0">
                <a:solidFill>
                  <a:srgbClr val="000000"/>
                </a:solidFill>
                <a:latin typeface="Verdana" panose="020B0604030504040204" pitchFamily="34" charset="0"/>
              </a:rPr>
              <a:t>eite maduro!</a:t>
            </a:r>
            <a:endParaRPr lang="pt-BR" sz="2000" b="0" i="1" dirty="0">
              <a:solidFill>
                <a:srgbClr val="000000"/>
              </a:solidFill>
              <a:effectLst/>
              <a:latin typeface="Verdana" panose="020B0604030504040204" pitchFamily="34" charset="0"/>
            </a:endParaRPr>
          </a:p>
        </p:txBody>
      </p:sp>
      <p:pic>
        <p:nvPicPr>
          <p:cNvPr id="7" name="Picture 2" descr="Nenhum texto alternativo automÃ¡tico disponÃ­v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90" b="22565"/>
          <a:stretch/>
        </p:blipFill>
        <p:spPr bwMode="auto">
          <a:xfrm>
            <a:off x="8062120" y="77003"/>
            <a:ext cx="1021378" cy="69296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69" y="1200329"/>
            <a:ext cx="1758934" cy="1498351"/>
          </a:xfrm>
          <a:prstGeom prst="rect">
            <a:avLst/>
          </a:prstGeom>
        </p:spPr>
      </p:pic>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495" y="997699"/>
            <a:ext cx="2176530" cy="1466964"/>
          </a:xfrm>
          <a:prstGeom prst="rect">
            <a:avLst/>
          </a:prstGeom>
        </p:spPr>
      </p:pic>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843" y="6035519"/>
            <a:ext cx="1484730" cy="671240"/>
          </a:xfrm>
          <a:prstGeom prst="rect">
            <a:avLst/>
          </a:prstGeom>
        </p:spPr>
      </p:pic>
      <p:pic>
        <p:nvPicPr>
          <p:cNvPr id="11" name="Image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9864" y="3970928"/>
            <a:ext cx="1810262" cy="1205072"/>
          </a:xfrm>
          <a:prstGeom prst="rect">
            <a:avLst/>
          </a:prstGeom>
        </p:spPr>
      </p:pic>
    </p:spTree>
    <p:extLst>
      <p:ext uri="{BB962C8B-B14F-4D97-AF65-F5344CB8AC3E}">
        <p14:creationId xmlns:p14="http://schemas.microsoft.com/office/powerpoint/2010/main" val="3062052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Grp="1" noChangeArrowheads="1"/>
          </p:cNvSpPr>
          <p:nvPr>
            <p:ph type="title"/>
          </p:nvPr>
        </p:nvSpPr>
        <p:spPr bwMode="auto">
          <a:xfrm>
            <a:off x="914400" y="732442"/>
            <a:ext cx="6740769" cy="590931"/>
          </a:xfrm>
          <a:prstGeom prst="rect">
            <a:avLst/>
          </a:prstGeom>
          <a:solidFill>
            <a:schemeClr val="accent6">
              <a:lumMod val="60000"/>
              <a:lumOff val="40000"/>
            </a:schemeClr>
          </a:solidFill>
          <a:ln w="12700" cap="sq">
            <a:noFill/>
            <a:miter lim="800000"/>
            <a:headEnd type="none" w="sm" len="sm"/>
            <a:tailEnd type="none" w="sm" len="sm"/>
          </a:ln>
          <a:effectLst/>
          <a:extLst/>
        </p:spPr>
        <p:txBody>
          <a:bodyPr wrap="square">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3600" b="1" dirty="0"/>
              <a:t>COMPOSIÇÃO DO LEITE</a:t>
            </a:r>
            <a:endParaRPr lang="pt-BR" altLang="pt-BR" sz="3600" dirty="0"/>
          </a:p>
        </p:txBody>
      </p:sp>
      <p:graphicFrame>
        <p:nvGraphicFramePr>
          <p:cNvPr id="2" name="Espaço Reservado para Conteúdo 8"/>
          <p:cNvGraphicFramePr>
            <a:graphicFrameLocks noGrp="1"/>
          </p:cNvGraphicFramePr>
          <p:nvPr>
            <p:ph idx="1"/>
            <p:extLst>
              <p:ext uri="{D42A27DB-BD31-4B8C-83A1-F6EECF244321}">
                <p14:modId xmlns:p14="http://schemas.microsoft.com/office/powerpoint/2010/main" val="426476502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Nenhum texto alternativo automÃ¡tico disponÃ­v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Número de Slide 2"/>
          <p:cNvSpPr>
            <a:spLocks noGrp="1"/>
          </p:cNvSpPr>
          <p:nvPr>
            <p:ph type="sldNum" sz="quarter" idx="12"/>
          </p:nvPr>
        </p:nvSpPr>
        <p:spPr/>
        <p:txBody>
          <a:bodyPr/>
          <a:lstStyle/>
          <a:p>
            <a:pPr>
              <a:defRPr/>
            </a:pPr>
            <a:fld id="{584295B2-F152-4C48-BDCE-06FC4A12A368}" type="slidenum">
              <a:rPr lang="pt-BR" altLang="pt-BR" smtClean="0"/>
              <a:pPr>
                <a:defRPr/>
              </a:pPr>
              <a:t>7</a:t>
            </a:fld>
            <a:endParaRPr lang="pt-BR" altLang="pt-BR"/>
          </a:p>
        </p:txBody>
      </p:sp>
    </p:spTree>
    <p:extLst>
      <p:ext uri="{BB962C8B-B14F-4D97-AF65-F5344CB8AC3E}">
        <p14:creationId xmlns:p14="http://schemas.microsoft.com/office/powerpoint/2010/main" val="9260805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361950" y="304800"/>
            <a:ext cx="8782050" cy="6324600"/>
            <a:chOff x="228" y="192"/>
            <a:chExt cx="5532" cy="3984"/>
          </a:xfrm>
        </p:grpSpPr>
        <p:sp>
          <p:nvSpPr>
            <p:cNvPr id="30724" name="Text Box 3"/>
            <p:cNvSpPr txBox="1">
              <a:spLocks noChangeArrowheads="1"/>
            </p:cNvSpPr>
            <p:nvPr/>
          </p:nvSpPr>
          <p:spPr bwMode="auto">
            <a:xfrm>
              <a:off x="384" y="192"/>
              <a:ext cx="4431" cy="365"/>
            </a:xfrm>
            <a:prstGeom prst="rect">
              <a:avLst/>
            </a:prstGeom>
            <a:solidFill>
              <a:schemeClr val="accent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b="1">
                  <a:solidFill>
                    <a:schemeClr val="bg1"/>
                  </a:solidFill>
                </a:rPr>
                <a:t>TEOR DE PROTEÍNA NO LEITE</a:t>
              </a:r>
              <a:endParaRPr lang="pt-BR" altLang="pt-BR" sz="1800">
                <a:solidFill>
                  <a:schemeClr val="bg1"/>
                </a:solidFill>
              </a:endParaRPr>
            </a:p>
          </p:txBody>
        </p:sp>
        <p:sp>
          <p:nvSpPr>
            <p:cNvPr id="30725" name="Text Box 4"/>
            <p:cNvSpPr txBox="1">
              <a:spLocks noChangeArrowheads="1"/>
            </p:cNvSpPr>
            <p:nvPr/>
          </p:nvSpPr>
          <p:spPr bwMode="auto">
            <a:xfrm>
              <a:off x="336" y="768"/>
              <a:ext cx="5088" cy="373"/>
            </a:xfrm>
            <a:prstGeom prst="rect">
              <a:avLst/>
            </a:prstGeom>
            <a:solidFill>
              <a:schemeClr val="accent6">
                <a:lumMod val="75000"/>
              </a:schemeClr>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b="1" dirty="0">
                  <a:solidFill>
                    <a:schemeClr val="bg2"/>
                  </a:solidFill>
                </a:rPr>
                <a:t>relacionada com a taxa de crescimento</a:t>
              </a:r>
              <a:endParaRPr lang="pt-BR" altLang="pt-BR" dirty="0">
                <a:solidFill>
                  <a:schemeClr val="bg2"/>
                </a:solidFill>
              </a:endParaRPr>
            </a:p>
          </p:txBody>
        </p:sp>
        <p:sp>
          <p:nvSpPr>
            <p:cNvPr id="30726" name="Text Box 5"/>
            <p:cNvSpPr txBox="1">
              <a:spLocks noChangeArrowheads="1"/>
            </p:cNvSpPr>
            <p:nvPr/>
          </p:nvSpPr>
          <p:spPr bwMode="auto">
            <a:xfrm>
              <a:off x="240" y="2688"/>
              <a:ext cx="55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just">
                <a:spcBef>
                  <a:spcPct val="50000"/>
                </a:spcBef>
                <a:buClrTx/>
                <a:buSzTx/>
                <a:buFontTx/>
                <a:buNone/>
              </a:pPr>
              <a:endParaRPr lang="en-US" altLang="pt-BR" b="1">
                <a:latin typeface="Times New Roman" panose="02020603050405020304" pitchFamily="18" charset="0"/>
              </a:endParaRPr>
            </a:p>
          </p:txBody>
        </p:sp>
        <p:sp>
          <p:nvSpPr>
            <p:cNvPr id="30727" name="Text Box 6"/>
            <p:cNvSpPr txBox="1">
              <a:spLocks noChangeArrowheads="1"/>
            </p:cNvSpPr>
            <p:nvPr/>
          </p:nvSpPr>
          <p:spPr bwMode="auto">
            <a:xfrm>
              <a:off x="960" y="2640"/>
              <a:ext cx="24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endParaRPr lang="en-US" altLang="pt-BR" sz="2400">
                <a:latin typeface="Times New Roman" panose="02020603050405020304" pitchFamily="18" charset="0"/>
              </a:endParaRPr>
            </a:p>
          </p:txBody>
        </p:sp>
        <p:pic>
          <p:nvPicPr>
            <p:cNvPr id="30728" name="Picture 7" descr="po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 y="1347"/>
              <a:ext cx="2208" cy="16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9" name="Text Box 8"/>
            <p:cNvSpPr txBox="1">
              <a:spLocks noChangeArrowheads="1"/>
            </p:cNvSpPr>
            <p:nvPr/>
          </p:nvSpPr>
          <p:spPr bwMode="auto">
            <a:xfrm>
              <a:off x="2880" y="3079"/>
              <a:ext cx="2688" cy="641"/>
            </a:xfrm>
            <a:prstGeom prst="rect">
              <a:avLst/>
            </a:prstGeom>
            <a:solidFill>
              <a:schemeClr val="accent6">
                <a:lumMod val="75000"/>
              </a:schemeClr>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2400" b="1" dirty="0">
                  <a:solidFill>
                    <a:schemeClr val="bg2"/>
                  </a:solidFill>
                </a:rPr>
                <a:t>POTRO</a:t>
              </a:r>
            </a:p>
            <a:p>
              <a:pPr algn="ctr">
                <a:spcBef>
                  <a:spcPct val="50000"/>
                </a:spcBef>
                <a:buClrTx/>
                <a:buSzTx/>
                <a:buFontTx/>
                <a:buNone/>
              </a:pPr>
              <a:r>
                <a:rPr lang="pt-BR" altLang="pt-BR" sz="2400" b="1" dirty="0">
                  <a:solidFill>
                    <a:schemeClr val="bg2"/>
                  </a:solidFill>
                </a:rPr>
                <a:t>60 dias para dobrar o peso</a:t>
              </a:r>
            </a:p>
          </p:txBody>
        </p:sp>
        <p:sp>
          <p:nvSpPr>
            <p:cNvPr id="30730" name="Text Box 9"/>
            <p:cNvSpPr txBox="1">
              <a:spLocks noChangeArrowheads="1"/>
            </p:cNvSpPr>
            <p:nvPr/>
          </p:nvSpPr>
          <p:spPr bwMode="auto">
            <a:xfrm>
              <a:off x="228" y="1479"/>
              <a:ext cx="2160" cy="872"/>
            </a:xfrm>
            <a:prstGeom prst="rect">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sz="2400" b="1" dirty="0" smtClean="0">
                  <a:solidFill>
                    <a:schemeClr val="bg2"/>
                  </a:solidFill>
                </a:rPr>
                <a:t>BEZERRO</a:t>
              </a:r>
              <a:endParaRPr lang="pt-BR" altLang="pt-BR" sz="2400" b="1" dirty="0">
                <a:solidFill>
                  <a:schemeClr val="bg2"/>
                </a:solidFill>
              </a:endParaRPr>
            </a:p>
            <a:p>
              <a:pPr algn="ctr">
                <a:spcBef>
                  <a:spcPct val="50000"/>
                </a:spcBef>
                <a:buClrTx/>
                <a:buSzTx/>
                <a:buFontTx/>
                <a:buNone/>
              </a:pPr>
              <a:r>
                <a:rPr lang="pt-BR" altLang="pt-BR" sz="2400" b="1" dirty="0" smtClean="0">
                  <a:solidFill>
                    <a:schemeClr val="bg2"/>
                  </a:solidFill>
                </a:rPr>
                <a:t> 50-60 dias </a:t>
              </a:r>
              <a:r>
                <a:rPr lang="pt-BR" altLang="pt-BR" sz="2400" b="1" dirty="0">
                  <a:solidFill>
                    <a:schemeClr val="bg2"/>
                  </a:solidFill>
                </a:rPr>
                <a:t>para dobrar </a:t>
              </a:r>
              <a:r>
                <a:rPr lang="pt-BR" altLang="pt-BR" sz="2400" b="1" dirty="0" smtClean="0">
                  <a:solidFill>
                    <a:schemeClr val="bg2"/>
                  </a:solidFill>
                </a:rPr>
                <a:t>o </a:t>
              </a:r>
              <a:r>
                <a:rPr lang="pt-BR" altLang="pt-BR" sz="2400" b="1" dirty="0">
                  <a:solidFill>
                    <a:schemeClr val="bg2"/>
                  </a:solidFill>
                </a:rPr>
                <a:t>peso</a:t>
              </a:r>
              <a:endParaRPr lang="pt-BR" altLang="pt-BR" sz="2400" b="1" dirty="0">
                <a:solidFill>
                  <a:schemeClr val="bg2"/>
                </a:solidFill>
                <a:latin typeface="Times New Roman" panose="02020603050405020304" pitchFamily="18" charset="0"/>
              </a:endParaRPr>
            </a:p>
          </p:txBody>
        </p:sp>
        <p:sp>
          <p:nvSpPr>
            <p:cNvPr id="30732" name="Rectangle 11"/>
            <p:cNvSpPr>
              <a:spLocks noChangeArrowheads="1"/>
            </p:cNvSpPr>
            <p:nvPr/>
          </p:nvSpPr>
          <p:spPr bwMode="auto">
            <a:xfrm>
              <a:off x="4032" y="3888"/>
              <a:ext cx="13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spcBef>
                  <a:spcPct val="50000"/>
                </a:spcBef>
                <a:buClrTx/>
                <a:buSzTx/>
                <a:buFontTx/>
                <a:buNone/>
              </a:pPr>
              <a:r>
                <a:rPr lang="pt-BR" altLang="pt-BR" sz="2400"/>
                <a:t>Mepham, T. B.</a:t>
              </a:r>
              <a:endParaRPr lang="pt-BR" altLang="pt-BR" b="1"/>
            </a:p>
          </p:txBody>
        </p:sp>
      </p:grpSp>
      <p:sp>
        <p:nvSpPr>
          <p:cNvPr id="30723" name="Text Box 12"/>
          <p:cNvSpPr txBox="1">
            <a:spLocks noChangeArrowheads="1"/>
          </p:cNvSpPr>
          <p:nvPr/>
        </p:nvSpPr>
        <p:spPr bwMode="auto">
          <a:xfrm rot="-5432329">
            <a:off x="6584157" y="4306093"/>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pt-BR" sz="1800" b="1"/>
              <a:t>Instituto de Saúde/CIP/SES-SP</a:t>
            </a:r>
          </a:p>
        </p:txBody>
      </p:sp>
      <p:pic>
        <p:nvPicPr>
          <p:cNvPr id="14" name="Picture 2" descr="Nenhum texto alternativo automÃ¡tico disponÃ­ve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90" b="22565"/>
          <a:stretch/>
        </p:blipFill>
        <p:spPr bwMode="auto">
          <a:xfrm>
            <a:off x="8062120" y="164123"/>
            <a:ext cx="892968" cy="60584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914586"/>
            <a:ext cx="3389500" cy="2611437"/>
          </a:xfrm>
          <a:prstGeom prst="rect">
            <a:avLst/>
          </a:prstGeom>
        </p:spPr>
      </p:pic>
      <p:sp>
        <p:nvSpPr>
          <p:cNvPr id="3" name="Espaço Reservado para Número de Slide 2"/>
          <p:cNvSpPr>
            <a:spLocks noGrp="1"/>
          </p:cNvSpPr>
          <p:nvPr>
            <p:ph type="sldNum" sz="quarter" idx="12"/>
          </p:nvPr>
        </p:nvSpPr>
        <p:spPr/>
        <p:txBody>
          <a:bodyPr/>
          <a:lstStyle/>
          <a:p>
            <a:pPr>
              <a:defRPr/>
            </a:pPr>
            <a:fld id="{7D34B10E-44B3-47BE-BB86-85563954DE4B}" type="slidenum">
              <a:rPr lang="pt-BR" altLang="pt-BR" smtClean="0"/>
              <a:pPr>
                <a:defRPr/>
              </a:pPr>
              <a:t>8</a:t>
            </a:fld>
            <a:endParaRPr lang="pt-BR" altLang="pt-BR"/>
          </a:p>
        </p:txBody>
      </p:sp>
    </p:spTree>
    <p:extLst>
      <p:ext uri="{BB962C8B-B14F-4D97-AF65-F5344CB8AC3E}">
        <p14:creationId xmlns:p14="http://schemas.microsoft.com/office/powerpoint/2010/main" val="12839195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838200" y="792162"/>
            <a:ext cx="7702550" cy="5949950"/>
            <a:chOff x="528" y="499"/>
            <a:chExt cx="4852" cy="3748"/>
          </a:xfrm>
        </p:grpSpPr>
        <p:sp>
          <p:nvSpPr>
            <p:cNvPr id="32772" name="Text Box 3"/>
            <p:cNvSpPr txBox="1">
              <a:spLocks noChangeArrowheads="1"/>
            </p:cNvSpPr>
            <p:nvPr/>
          </p:nvSpPr>
          <p:spPr bwMode="auto">
            <a:xfrm>
              <a:off x="864" y="3415"/>
              <a:ext cx="4032" cy="832"/>
            </a:xfrm>
            <a:prstGeom prst="rect">
              <a:avLst/>
            </a:prstGeom>
            <a:solidFill>
              <a:schemeClr val="accent6">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pt-BR" altLang="pt-BR" b="1" dirty="0">
                  <a:solidFill>
                    <a:schemeClr val="bg2"/>
                  </a:solidFill>
                </a:rPr>
                <a:t>Bebê humano</a:t>
              </a:r>
            </a:p>
            <a:p>
              <a:pPr algn="ctr">
                <a:spcBef>
                  <a:spcPct val="50000"/>
                </a:spcBef>
                <a:buClrTx/>
                <a:buSzTx/>
                <a:buFontTx/>
                <a:buNone/>
              </a:pPr>
              <a:r>
                <a:rPr lang="pt-BR" altLang="pt-BR" b="1" dirty="0">
                  <a:solidFill>
                    <a:schemeClr val="bg2"/>
                  </a:solidFill>
                </a:rPr>
                <a:t>180 dias para dobrar o peso</a:t>
              </a:r>
            </a:p>
          </p:txBody>
        </p:sp>
        <p:pic>
          <p:nvPicPr>
            <p:cNvPr id="32773" name="Picture 4" descr="fofi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499"/>
              <a:ext cx="1965" cy="264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5" descr="aleitament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 y="528"/>
              <a:ext cx="1938" cy="255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32771" name="Text Box 6"/>
          <p:cNvSpPr txBox="1">
            <a:spLocks noChangeArrowheads="1"/>
          </p:cNvSpPr>
          <p:nvPr/>
        </p:nvSpPr>
        <p:spPr bwMode="auto">
          <a:xfrm rot="-5432329">
            <a:off x="6584157" y="4306093"/>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pt-BR" sz="1800" b="1"/>
              <a:t>Instituto de Saúde/CIP/SES-SP</a:t>
            </a:r>
          </a:p>
        </p:txBody>
      </p:sp>
      <p:pic>
        <p:nvPicPr>
          <p:cNvPr id="8" name="Picture 2" descr="Nenhum texto alternativo automÃ¡tico disponÃ­ve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590" b="22565"/>
          <a:stretch/>
        </p:blipFill>
        <p:spPr bwMode="auto">
          <a:xfrm>
            <a:off x="8176072" y="105508"/>
            <a:ext cx="892968" cy="60584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pPr>
              <a:defRPr/>
            </a:pPr>
            <a:fld id="{7D34B10E-44B3-47BE-BB86-85563954DE4B}" type="slidenum">
              <a:rPr lang="pt-BR" altLang="pt-BR" smtClean="0"/>
              <a:pPr>
                <a:defRPr/>
              </a:pPr>
              <a:t>9</a:t>
            </a:fld>
            <a:endParaRPr lang="pt-BR" altLang="pt-BR"/>
          </a:p>
        </p:txBody>
      </p:sp>
    </p:spTree>
    <p:extLst>
      <p:ext uri="{BB962C8B-B14F-4D97-AF65-F5344CB8AC3E}">
        <p14:creationId xmlns:p14="http://schemas.microsoft.com/office/powerpoint/2010/main" val="35526917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8807</TotalTime>
  <Words>1657</Words>
  <Application>Microsoft Macintosh PowerPoint</Application>
  <PresentationFormat>On-screen Show (4:3)</PresentationFormat>
  <Paragraphs>288</Paragraphs>
  <Slides>31</Slides>
  <Notes>10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Tema do Office</vt:lpstr>
      <vt:lpstr>AMAMENTAÇÃO  É A BASE DA VIDA</vt:lpstr>
      <vt:lpstr>Que base é essa que nos sustenta a vida?</vt:lpstr>
      <vt:lpstr>PowerPoint Presentation</vt:lpstr>
      <vt:lpstr>PowerPoint Presentation</vt:lpstr>
      <vt:lpstr>PowerPoint Presentation</vt:lpstr>
      <vt:lpstr>PowerPoint Presentation</vt:lpstr>
      <vt:lpstr>COMPOSIÇÃO DO LEITE</vt:lpstr>
      <vt:lpstr>PowerPoint Presentation</vt:lpstr>
      <vt:lpstr>PowerPoint Presentation</vt:lpstr>
      <vt:lpstr>Contato precoce</vt:lpstr>
      <vt:lpstr>Amamentação na primeira hora salva um milhão de bebês!</vt:lpstr>
      <vt:lpstr>Risco de morte por diarreia em menores de um ano, segundo o tipo de alimentação (Pelotas-RS, Brasil)</vt:lpstr>
      <vt:lpstr>Impacto do aleitamento materno na saúde materna e infantil</vt:lpstr>
      <vt:lpstr>Melhores práticas de aleitamento teriam um impacto profundo em índices de morbidade e mortalidade</vt:lpstr>
      <vt:lpstr>PowerPoint Presentation</vt:lpstr>
      <vt:lpstr> Aleitamento materno (dados de cerca de 3500 crianças) e efeitos aos 30 anos de idade</vt:lpstr>
      <vt:lpstr>PowerPoint Presentation</vt:lpstr>
      <vt:lpstr>PowerPoint Presentation</vt:lpstr>
      <vt:lpstr>PowerPoint Presentation</vt:lpstr>
      <vt:lpstr>Os governos precisam saber: existe justificativa econômica para investir  em amamentação</vt:lpstr>
      <vt:lpstr>PowerPoint Presentation</vt:lpstr>
      <vt:lpstr>E enquanto não trabalhamos a favor da amamentação, a indústria dos substitutos do leite materno é grande e continua a crescer</vt:lpstr>
      <vt:lpstr>Enquanto isso, num grupo de mães…</vt:lpstr>
      <vt:lpstr>PowerPoint Presentation</vt:lpstr>
      <vt:lpstr>Como proteger o aleitamento  materno contra o marketing  não ético e abusivo dos que ganham  com sua substituição?</vt:lpstr>
      <vt:lpstr>PowerPoint Presentation</vt:lpstr>
      <vt:lpstr>Proteger a amamentação conhecendo o Código e as Resoluções da AMS/OMS que protegem o AM:</vt:lpstr>
      <vt:lpstr>PowerPoint Presentation</vt:lpstr>
      <vt:lpstr>PowerPoint Presentation</vt:lpstr>
      <vt:lpstr>PowerPoint Presentation</vt:lpstr>
      <vt:lpstr>Referências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AMAMENTAÇÃO É A BASE DA VIDA</dc:title>
  <dc:creator>Usuario</dc:creator>
  <cp:lastModifiedBy>macbook</cp:lastModifiedBy>
  <cp:revision>48</cp:revision>
  <dcterms:modified xsi:type="dcterms:W3CDTF">2018-06-26T16:01:21Z</dcterms:modified>
</cp:coreProperties>
</file>